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Montserrat"/>
      <p:regular r:id="rId37"/>
      <p:bold r:id="rId38"/>
      <p:italic r:id="rId39"/>
      <p:boldItalic r:id="rId40"/>
    </p:embeddedFont>
    <p:embeddedFont>
      <p:font typeface="Manrope SemiBold"/>
      <p:regular r:id="rId41"/>
      <p:bold r:id="rId42"/>
    </p:embeddedFont>
    <p:embeddedFont>
      <p:font typeface="Manrope"/>
      <p:regular r:id="rId43"/>
      <p:bold r:id="rId44"/>
    </p:embeddedFont>
    <p:embeddedFont>
      <p:font typeface="Manrope ExtraBold"/>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6.xml"/><Relationship Id="rId42" Type="http://schemas.openxmlformats.org/officeDocument/2006/relationships/font" Target="fonts/ManropeSemiBold-bold.fntdata"/><Relationship Id="rId41" Type="http://schemas.openxmlformats.org/officeDocument/2006/relationships/font" Target="fonts/ManropeSemiBold-regular.fntdata"/><Relationship Id="rId22" Type="http://schemas.openxmlformats.org/officeDocument/2006/relationships/slide" Target="slides/slide18.xml"/><Relationship Id="rId44" Type="http://schemas.openxmlformats.org/officeDocument/2006/relationships/font" Target="fonts/Manrope-bold.fntdata"/><Relationship Id="rId21" Type="http://schemas.openxmlformats.org/officeDocument/2006/relationships/slide" Target="slides/slide17.xml"/><Relationship Id="rId43" Type="http://schemas.openxmlformats.org/officeDocument/2006/relationships/font" Target="fonts/Manrope-regular.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ManropeExtra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Montserrat-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Montserrat-italic.fntdata"/><Relationship Id="rId16" Type="http://schemas.openxmlformats.org/officeDocument/2006/relationships/slide" Target="slides/slide12.xml"/><Relationship Id="rId38" Type="http://schemas.openxmlformats.org/officeDocument/2006/relationships/font" Target="fonts/Montserra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7ea180c2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145" name="Google Shape;145;g347ea180c2a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7ea180c2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154" name="Google Shape;154;g347ea180c2a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647e1389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161" name="Google Shape;161;g34647e13896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647e1389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170" name="Google Shape;170;g34647e13896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4647e1389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Clr>
                <a:schemeClr val="dk1"/>
              </a:buClr>
              <a:buSzPts val="1100"/>
              <a:buFont typeface="Arial"/>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186" name="Google Shape;186;g34647e13896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47ea180c2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Clr>
                <a:schemeClr val="dk1"/>
              </a:buClr>
              <a:buSzPts val="1100"/>
              <a:buFont typeface="Arial"/>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193" name="Google Shape;193;g347ea180c2a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7ea180c2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Clr>
                <a:schemeClr val="dk1"/>
              </a:buClr>
              <a:buSzPts val="1100"/>
              <a:buFont typeface="Arial"/>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200" name="Google Shape;200;g347ea180c2a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647e1389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Compromise</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Attacker capabilities</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CT log monitor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None: alerts will be logged, Sigstore admins manually check reports from Deborah by querying the log and will reject false reports. If all monitors are compromised, failure of the consistency verification would be suppressed.</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Rekor monitor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None: alerts are logged, maybe sent to Slack. Sigstore admins manually check reports from Charlie.</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monitor + Rekor monitor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Fulcio monitor + Rekor monitor</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CT log</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Can remove certificates (invalidate them) by indicating that they are not in the log when Bob queries, fork attack by showing different times or certificates to different users (for things Fulcio has signed), and may block the issuance of Fulcio certificates by not creating an SCT.  Deletion / fork may be detected by Fulcio CT log monitors.</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Rekor server</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Can change the timestamp on Fulcio signatures used outside the validity window to make them appear valid when Bob queries.  Can deny the existence of valid signatures leading to them being untrusted.  Can later recover using offline delegation in Sigstore’s TUF root of trust.  Deletion or fork attacks may be detected by Rekor monitors. Changes to the Rekor log would be challenging to recover as it eliminates the append-only promise of Rekor.</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CT log + Fulcio monitor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Fulcio CT log, but bad behavior will not be detected if all monitors are compromised, so replay and fork attacks are undetected.</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CT log + Rekor server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Fulcio CT log + Rekor server: can now use the replayed certs created by Fulcio CT log because Rekor will not report that they are already in the log, even with more sophisticated monitors.</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Rekor monitor + Rekor server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Rekor server, but changes to the CT log would not be reported by the monitor, would make recovery of the log much harder because the attacker could alter the historical entries, recovery may require re-signing all metadata as previous timestamps are untrusted.</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CT log + Fulcio monitor + Rekor server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[Fulcio CT log + Rekor server], but replay and fork attacks will not be reported by monitors.</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CA server</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OR</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CA server + Fulcio monitor</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OR</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CA server + Rekor monitor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Arbitrary software attack: Can issue certs for any OIDC issuer/identity and use those to sign any software desired. Bob will see these certificates as valid as they are signed by the Fulcio CA and included in the Fulcio CT log. To recover, the TUF root of trust for Fulcio needs to be invoked to revoke trust in the compromised Fulcio CA server.  If the Fulcio CT log is working, then you cannot change the history  or block issuance / modification of past things (which is not that relevant given the ability to issue keys, etc. now), </a:t>
            </a:r>
            <a:br>
              <a:rPr lang="en-US">
                <a:solidFill>
                  <a:schemeClr val="dk1"/>
                </a:solidFill>
              </a:rPr>
            </a:br>
            <a:r>
              <a:rPr lang="en-US">
                <a:solidFill>
                  <a:schemeClr val="dk1"/>
                </a:solidFill>
              </a:rPr>
              <a:t>DDoS attack: the attacker could take down the cert issuing service, preventing both Alice and Bob from accessing it. The possibility of the attack could be mitigated by using service for Fulcio with DDoS detection, such as cloudflare.</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CA server + Fulcio CT log</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Arbitrary software attack: Same as Fulcio CA server, but can now also rewrite historical Fulcio certificates in the Fulcio CT log by changing the Merkle tree hash so that the times will appear different when Bob queries. Modifying CT log history would be caught by the Fulcio monitor. Can recover using the Sigstore root of trust.</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CA server + Rekor server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Fulcio CA server + Rekor compromise capabilities. The recovery is harder than just Fulcio CA server or Rekor server compromise because the history of both tables may be lost. </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CA server + Fulcio CT log + Fulcio monitor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[Fulcio CA server + Fulcio CT], but replay and fork attacks will not be reported by the monitors.</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OIDC account</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monitor + OIDC account</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Rekor monitor + OIDC account</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Arbitrary software attack for whatever that specific account has access to, might be recoverable through a mechanism set up by the OIDC server.</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CT log + OIDC account</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Fulcio CT log + OIDC account</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Rekor server + OIDC account</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OIDC account + Rekor server</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CA server + OIDC account</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OIDC account + Fulcio.  OIDC cannot recover, Fulcio is not account limited</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OIDC server</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Arbitrary software attack for anything that OIDC domain covers</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CT log + OIDC server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Fulcio CT log + OIDC server</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Rekor server + OIDC server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OIDC server + Rekor server</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Fulcio CA server + OIDC server</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Same as OIDC server + Fulcio.  OIDC cannot recover, Fulcio is not domain limited</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Sigstore root of trust (threshold of root keys)</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Can become the Fulcio CA, Rekor, the Fulcio CA log, etc. Arbitrary software attack is trivial from there with MITM. Monitors may detect the attack, but Sigstore admins can’t recover without control of the root of trust.</a:t>
            </a:r>
            <a:endParaRPr>
              <a:solidFill>
                <a:schemeClr val="dk1"/>
              </a:solidFill>
            </a:endParaRPr>
          </a:p>
          <a:p>
            <a:pPr indent="0" lvl="0" marL="0" rtl="0" algn="l">
              <a:spcBef>
                <a:spcPts val="0"/>
              </a:spcBef>
              <a:spcAft>
                <a:spcPts val="0"/>
              </a:spcAft>
              <a:buNone/>
            </a:pPr>
            <a:r>
              <a:t/>
            </a:r>
            <a:endParaRPr/>
          </a:p>
        </p:txBody>
      </p:sp>
      <p:sp>
        <p:nvSpPr>
          <p:cNvPr id="208" name="Google Shape;208;g34647e13896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647e1389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215" name="Google Shape;215;g34647e13896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7ea180c2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222" name="Google Shape;222;g347ea180c2a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347ea180c2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 name="Google Shape;37;g347ea180c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7ea180c2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229" name="Google Shape;229;g347ea180c2a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7b30754b8_0_4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47b30754b8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647e1389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243" name="Google Shape;243;g34647e13896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47ea180c2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250" name="Google Shape;250;g347ea180c2a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7b30754b8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7b30754b8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47b30754b8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47b30754b8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47ea180c2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sz="1400"/>
              <a:t>The TAG Contributor Strategy is launching a new mentorship program</a:t>
            </a:r>
            <a:endParaRPr sz="1400"/>
          </a:p>
          <a:p>
            <a:pPr indent="-317500" lvl="0" marL="457200" rtl="0" algn="l">
              <a:spcBef>
                <a:spcPts val="0"/>
              </a:spcBef>
              <a:spcAft>
                <a:spcPts val="0"/>
              </a:spcAft>
              <a:buSzPts val="1400"/>
              <a:buChar char="●"/>
            </a:pPr>
            <a:r>
              <a:rPr lang="en-US" sz="1400"/>
              <a:t>If you're interested in mentoring people from underrepresented groups, please sign up</a:t>
            </a:r>
            <a:endParaRPr sz="1400"/>
          </a:p>
          <a:p>
            <a:pPr indent="-317500" lvl="0" marL="457200" rtl="0" algn="l">
              <a:spcBef>
                <a:spcPts val="0"/>
              </a:spcBef>
              <a:spcAft>
                <a:spcPts val="0"/>
              </a:spcAft>
              <a:buSzPts val="1400"/>
              <a:buChar char="●"/>
            </a:pPr>
            <a:r>
              <a:rPr lang="en-US" sz="1400"/>
              <a:t>You'll find more info in the sign up form</a:t>
            </a:r>
            <a:endParaRPr sz="1400"/>
          </a:p>
        </p:txBody>
      </p:sp>
      <p:sp>
        <p:nvSpPr>
          <p:cNvPr id="349" name="Google Shape;349;g347ea180c2a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7ea180c2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347ea180c2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7b30754b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47b30754b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47ea180c2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47ea180c2a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47ea180c2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Compromise</a:t>
            </a:r>
            <a:endParaRPr b="1">
              <a:solidFill>
                <a:schemeClr val="dk1"/>
              </a:solidFill>
            </a:endParaRPr>
          </a:p>
          <a:p>
            <a:pPr indent="0" lvl="0" marL="0" rtl="0" algn="l">
              <a:spcBef>
                <a:spcPts val="0"/>
              </a:spcBef>
              <a:spcAft>
                <a:spcPts val="0"/>
              </a:spcAft>
              <a:buNone/>
            </a:pPr>
            <a:r>
              <a:rPr b="1" lang="en-US">
                <a:solidFill>
                  <a:schemeClr val="dk1"/>
                </a:solidFill>
              </a:rPr>
              <a:t>Attacker capabilities</a:t>
            </a:r>
            <a:endParaRPr b="1">
              <a:solidFill>
                <a:schemeClr val="dk1"/>
              </a:solidFill>
            </a:endParaRPr>
          </a:p>
          <a:p>
            <a:pPr indent="0" lvl="0" marL="0" rtl="0" algn="l">
              <a:spcBef>
                <a:spcPts val="0"/>
              </a:spcBef>
              <a:spcAft>
                <a:spcPts val="0"/>
              </a:spcAft>
              <a:buNone/>
            </a:pPr>
            <a:r>
              <a:rPr b="1" lang="en-US">
                <a:solidFill>
                  <a:schemeClr val="dk1"/>
                </a:solidFill>
              </a:rPr>
              <a:t>Fulcio CT log monitor</a:t>
            </a:r>
            <a:endParaRPr b="1">
              <a:solidFill>
                <a:schemeClr val="dk1"/>
              </a:solidFill>
            </a:endParaRPr>
          </a:p>
          <a:p>
            <a:pPr indent="0" lvl="0" marL="0" rtl="0" algn="l">
              <a:spcBef>
                <a:spcPts val="0"/>
              </a:spcBef>
              <a:spcAft>
                <a:spcPts val="0"/>
              </a:spcAft>
              <a:buNone/>
            </a:pPr>
            <a:r>
              <a:rPr lang="en-US">
                <a:solidFill>
                  <a:schemeClr val="dk1"/>
                </a:solidFill>
              </a:rPr>
              <a:t>None: alerts will be logged, Sigstore admins manually check reports from Deborah by querying the log and will reject false reports. If all monitors are compromised, failure of the consistency verification would be suppressed.</a:t>
            </a:r>
            <a:endParaRPr>
              <a:solidFill>
                <a:schemeClr val="dk1"/>
              </a:solidFill>
            </a:endParaRPr>
          </a:p>
          <a:p>
            <a:pPr indent="0" lvl="0" marL="0" rtl="0" algn="l">
              <a:spcBef>
                <a:spcPts val="0"/>
              </a:spcBef>
              <a:spcAft>
                <a:spcPts val="0"/>
              </a:spcAft>
              <a:buNone/>
            </a:pPr>
            <a:r>
              <a:rPr b="1" lang="en-US">
                <a:solidFill>
                  <a:schemeClr val="dk1"/>
                </a:solidFill>
              </a:rPr>
              <a:t>Rekor monitor</a:t>
            </a:r>
            <a:endParaRPr b="1">
              <a:solidFill>
                <a:schemeClr val="dk1"/>
              </a:solidFill>
            </a:endParaRPr>
          </a:p>
          <a:p>
            <a:pPr indent="0" lvl="0" marL="0" rtl="0" algn="l">
              <a:spcBef>
                <a:spcPts val="0"/>
              </a:spcBef>
              <a:spcAft>
                <a:spcPts val="0"/>
              </a:spcAft>
              <a:buNone/>
            </a:pPr>
            <a:r>
              <a:rPr lang="en-US">
                <a:solidFill>
                  <a:schemeClr val="dk1"/>
                </a:solidFill>
              </a:rPr>
              <a:t>None: alerts are logged, maybe sent to Slack. Sigstore admins manually check reports from Charlie.</a:t>
            </a:r>
            <a:endParaRPr>
              <a:solidFill>
                <a:schemeClr val="dk1"/>
              </a:solidFill>
            </a:endParaRPr>
          </a:p>
          <a:p>
            <a:pPr indent="0" lvl="0" marL="0" rtl="0" algn="l">
              <a:spcBef>
                <a:spcPts val="0"/>
              </a:spcBef>
              <a:spcAft>
                <a:spcPts val="0"/>
              </a:spcAft>
              <a:buNone/>
            </a:pPr>
            <a:r>
              <a:rPr b="1" lang="en-US">
                <a:solidFill>
                  <a:schemeClr val="dk1"/>
                </a:solidFill>
              </a:rPr>
              <a:t>Fulcio monitor + Rekor monitor</a:t>
            </a:r>
            <a:endParaRPr b="1">
              <a:solidFill>
                <a:schemeClr val="dk1"/>
              </a:solidFill>
            </a:endParaRPr>
          </a:p>
          <a:p>
            <a:pPr indent="0" lvl="0" marL="0" rtl="0" algn="l">
              <a:spcBef>
                <a:spcPts val="0"/>
              </a:spcBef>
              <a:spcAft>
                <a:spcPts val="0"/>
              </a:spcAft>
              <a:buNone/>
            </a:pPr>
            <a:r>
              <a:rPr lang="en-US">
                <a:solidFill>
                  <a:schemeClr val="dk1"/>
                </a:solidFill>
              </a:rPr>
              <a:t>Same as Fulcio monitor + Rekor monitor</a:t>
            </a:r>
            <a:endParaRPr>
              <a:solidFill>
                <a:schemeClr val="dk1"/>
              </a:solidFill>
            </a:endParaRPr>
          </a:p>
          <a:p>
            <a:pPr indent="0" lvl="0" marL="0" rtl="0" algn="l">
              <a:spcBef>
                <a:spcPts val="0"/>
              </a:spcBef>
              <a:spcAft>
                <a:spcPts val="0"/>
              </a:spcAft>
              <a:buNone/>
            </a:pPr>
            <a:r>
              <a:rPr b="1" lang="en-US">
                <a:solidFill>
                  <a:schemeClr val="dk1"/>
                </a:solidFill>
              </a:rPr>
              <a:t>Fulcio CT log</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US">
                <a:solidFill>
                  <a:schemeClr val="dk1"/>
                </a:solidFill>
              </a:rPr>
              <a:t>Can remove certificates (invalidate them) by indicating that they are not in the log when Bob queries, fork attack by showing different times or certificates to different users (for things Fulcio has signed), and may block the issuance of Fulcio certificates by not creating an SCT.  Deletion / fork may be detected by Fulcio CT log monitors.</a:t>
            </a:r>
            <a:endParaRPr>
              <a:solidFill>
                <a:schemeClr val="dk1"/>
              </a:solidFill>
            </a:endParaRPr>
          </a:p>
          <a:p>
            <a:pPr indent="0" lvl="0" marL="0" rtl="0" algn="l">
              <a:spcBef>
                <a:spcPts val="0"/>
              </a:spcBef>
              <a:spcAft>
                <a:spcPts val="0"/>
              </a:spcAft>
              <a:buNone/>
            </a:pPr>
            <a:r>
              <a:rPr b="1" lang="en-US">
                <a:solidFill>
                  <a:schemeClr val="dk1"/>
                </a:solidFill>
              </a:rPr>
              <a:t>Rekor server</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US">
                <a:solidFill>
                  <a:schemeClr val="dk1"/>
                </a:solidFill>
              </a:rPr>
              <a:t>Can change the timestamp on Fulcio signatures used outside the validity window to make them appear valid when Bob queries.  Can deny the existence of valid signatures leading to them being untrusted.  Can later recover using offline delegation in Sigstore’s TUF root of trust.  Deletion or fork attacks may be detected by Rekor monitors. Changes to the Rekor log would be challenging to recover as it eliminates the append-only promise of Rekor.</a:t>
            </a:r>
            <a:endParaRPr>
              <a:solidFill>
                <a:schemeClr val="dk1"/>
              </a:solidFill>
            </a:endParaRPr>
          </a:p>
          <a:p>
            <a:pPr indent="0" lvl="0" marL="0" rtl="0" algn="l">
              <a:spcBef>
                <a:spcPts val="0"/>
              </a:spcBef>
              <a:spcAft>
                <a:spcPts val="0"/>
              </a:spcAft>
              <a:buNone/>
            </a:pPr>
            <a:r>
              <a:rPr b="1" lang="en-US">
                <a:solidFill>
                  <a:schemeClr val="dk1"/>
                </a:solidFill>
              </a:rPr>
              <a:t>Fulcio CT log + Fulcio monitor</a:t>
            </a:r>
            <a:endParaRPr b="1">
              <a:solidFill>
                <a:schemeClr val="dk1"/>
              </a:solidFill>
            </a:endParaRPr>
          </a:p>
          <a:p>
            <a:pPr indent="0" lvl="0" marL="0" rtl="0" algn="l">
              <a:spcBef>
                <a:spcPts val="0"/>
              </a:spcBef>
              <a:spcAft>
                <a:spcPts val="0"/>
              </a:spcAft>
              <a:buNone/>
            </a:pPr>
            <a:r>
              <a:rPr lang="en-US">
                <a:solidFill>
                  <a:schemeClr val="dk1"/>
                </a:solidFill>
              </a:rPr>
              <a:t>Same as Fulcio CT log, but bad behavior will not be detected if all monitors are compromised, so replay and fork attacks are undetected.</a:t>
            </a:r>
            <a:endParaRPr>
              <a:solidFill>
                <a:schemeClr val="dk1"/>
              </a:solidFill>
            </a:endParaRPr>
          </a:p>
          <a:p>
            <a:pPr indent="0" lvl="0" marL="0" rtl="0" algn="l">
              <a:spcBef>
                <a:spcPts val="0"/>
              </a:spcBef>
              <a:spcAft>
                <a:spcPts val="0"/>
              </a:spcAft>
              <a:buNone/>
            </a:pPr>
            <a:r>
              <a:rPr b="1" lang="en-US">
                <a:solidFill>
                  <a:schemeClr val="dk1"/>
                </a:solidFill>
              </a:rPr>
              <a:t>Fulcio CT log + Rekor server</a:t>
            </a:r>
            <a:endParaRPr b="1">
              <a:solidFill>
                <a:schemeClr val="dk1"/>
              </a:solidFill>
            </a:endParaRPr>
          </a:p>
          <a:p>
            <a:pPr indent="0" lvl="0" marL="0" rtl="0" algn="l">
              <a:spcBef>
                <a:spcPts val="0"/>
              </a:spcBef>
              <a:spcAft>
                <a:spcPts val="0"/>
              </a:spcAft>
              <a:buNone/>
            </a:pPr>
            <a:r>
              <a:rPr lang="en-US">
                <a:solidFill>
                  <a:schemeClr val="dk1"/>
                </a:solidFill>
              </a:rPr>
              <a:t>Same as Fulcio CT log + Rekor server: can now use the replayed certs created by Fulcio CT log because Rekor will not report that they are already in the log, even with more sophisticated monitors.</a:t>
            </a:r>
            <a:endParaRPr>
              <a:solidFill>
                <a:schemeClr val="dk1"/>
              </a:solidFill>
            </a:endParaRPr>
          </a:p>
          <a:p>
            <a:pPr indent="0" lvl="0" marL="0" rtl="0" algn="l">
              <a:spcBef>
                <a:spcPts val="0"/>
              </a:spcBef>
              <a:spcAft>
                <a:spcPts val="0"/>
              </a:spcAft>
              <a:buNone/>
            </a:pPr>
            <a:r>
              <a:rPr b="1" lang="en-US">
                <a:solidFill>
                  <a:schemeClr val="dk1"/>
                </a:solidFill>
              </a:rPr>
              <a:t>Rekor monitor + Rekor server</a:t>
            </a:r>
            <a:endParaRPr b="1">
              <a:solidFill>
                <a:schemeClr val="dk1"/>
              </a:solidFill>
            </a:endParaRPr>
          </a:p>
          <a:p>
            <a:pPr indent="0" lvl="0" marL="0" rtl="0" algn="l">
              <a:spcBef>
                <a:spcPts val="0"/>
              </a:spcBef>
              <a:spcAft>
                <a:spcPts val="0"/>
              </a:spcAft>
              <a:buNone/>
            </a:pPr>
            <a:r>
              <a:rPr lang="en-US">
                <a:solidFill>
                  <a:schemeClr val="dk1"/>
                </a:solidFill>
              </a:rPr>
              <a:t>Same as Rekor server, but changes to the CT log would not be reported by the monitor, would make recovery of the log much harder because the attacker could alter the historical entries, recovery may require re-signing all metadata as previous timestamps are untrusted.</a:t>
            </a:r>
            <a:endParaRPr>
              <a:solidFill>
                <a:schemeClr val="dk1"/>
              </a:solidFill>
            </a:endParaRPr>
          </a:p>
          <a:p>
            <a:pPr indent="0" lvl="0" marL="0" rtl="0" algn="l">
              <a:spcBef>
                <a:spcPts val="0"/>
              </a:spcBef>
              <a:spcAft>
                <a:spcPts val="0"/>
              </a:spcAft>
              <a:buNone/>
            </a:pPr>
            <a:r>
              <a:rPr b="1" lang="en-US">
                <a:solidFill>
                  <a:schemeClr val="dk1"/>
                </a:solidFill>
              </a:rPr>
              <a:t>Fulcio CT log + Fulcio monitor + Rekor server</a:t>
            </a:r>
            <a:endParaRPr b="1">
              <a:solidFill>
                <a:schemeClr val="dk1"/>
              </a:solidFill>
            </a:endParaRPr>
          </a:p>
          <a:p>
            <a:pPr indent="0" lvl="0" marL="0" rtl="0" algn="l">
              <a:spcBef>
                <a:spcPts val="0"/>
              </a:spcBef>
              <a:spcAft>
                <a:spcPts val="0"/>
              </a:spcAft>
              <a:buNone/>
            </a:pPr>
            <a:r>
              <a:rPr lang="en-US">
                <a:solidFill>
                  <a:schemeClr val="dk1"/>
                </a:solidFill>
              </a:rPr>
              <a:t>Same as [Fulcio CT log + Rekor server], but replay and fork attacks will not be reported by monitors.</a:t>
            </a:r>
            <a:endParaRPr>
              <a:solidFill>
                <a:schemeClr val="dk1"/>
              </a:solidFill>
            </a:endParaRPr>
          </a:p>
          <a:p>
            <a:pPr indent="0" lvl="0" marL="0" rtl="0" algn="l">
              <a:spcBef>
                <a:spcPts val="0"/>
              </a:spcBef>
              <a:spcAft>
                <a:spcPts val="0"/>
              </a:spcAft>
              <a:buNone/>
            </a:pPr>
            <a:r>
              <a:rPr b="1" lang="en-US">
                <a:solidFill>
                  <a:schemeClr val="dk1"/>
                </a:solidFill>
              </a:rPr>
              <a:t>Fulcio CA server</a:t>
            </a:r>
            <a:endParaRPr b="1">
              <a:solidFill>
                <a:schemeClr val="dk1"/>
              </a:solidFill>
            </a:endParaRPr>
          </a:p>
          <a:p>
            <a:pPr indent="0" lvl="0" marL="0" rtl="0" algn="l">
              <a:spcBef>
                <a:spcPts val="0"/>
              </a:spcBef>
              <a:spcAft>
                <a:spcPts val="0"/>
              </a:spcAft>
              <a:buNone/>
            </a:pPr>
            <a:r>
              <a:rPr b="1" lang="en-US">
                <a:solidFill>
                  <a:schemeClr val="dk1"/>
                </a:solidFill>
              </a:rPr>
              <a:t>OR</a:t>
            </a:r>
            <a:endParaRPr b="1">
              <a:solidFill>
                <a:schemeClr val="dk1"/>
              </a:solidFill>
            </a:endParaRPr>
          </a:p>
          <a:p>
            <a:pPr indent="0" lvl="0" marL="0" rtl="0" algn="l">
              <a:spcBef>
                <a:spcPts val="0"/>
              </a:spcBef>
              <a:spcAft>
                <a:spcPts val="0"/>
              </a:spcAft>
              <a:buNone/>
            </a:pPr>
            <a:r>
              <a:rPr b="1" lang="en-US">
                <a:solidFill>
                  <a:schemeClr val="dk1"/>
                </a:solidFill>
              </a:rPr>
              <a:t>Fulcio CA server + Fulcio monitor</a:t>
            </a:r>
            <a:endParaRPr b="1">
              <a:solidFill>
                <a:schemeClr val="dk1"/>
              </a:solidFill>
            </a:endParaRPr>
          </a:p>
          <a:p>
            <a:pPr indent="0" lvl="0" marL="0" rtl="0" algn="l">
              <a:spcBef>
                <a:spcPts val="0"/>
              </a:spcBef>
              <a:spcAft>
                <a:spcPts val="0"/>
              </a:spcAft>
              <a:buNone/>
            </a:pPr>
            <a:r>
              <a:rPr b="1" lang="en-US">
                <a:solidFill>
                  <a:schemeClr val="dk1"/>
                </a:solidFill>
              </a:rPr>
              <a:t>OR</a:t>
            </a:r>
            <a:endParaRPr b="1">
              <a:solidFill>
                <a:schemeClr val="dk1"/>
              </a:solidFill>
            </a:endParaRPr>
          </a:p>
          <a:p>
            <a:pPr indent="0" lvl="0" marL="0" rtl="0" algn="l">
              <a:spcBef>
                <a:spcPts val="0"/>
              </a:spcBef>
              <a:spcAft>
                <a:spcPts val="0"/>
              </a:spcAft>
              <a:buNone/>
            </a:pPr>
            <a:r>
              <a:rPr b="1" lang="en-US">
                <a:solidFill>
                  <a:schemeClr val="dk1"/>
                </a:solidFill>
              </a:rPr>
              <a:t>Fulcio CA server + Rekor monitor</a:t>
            </a:r>
            <a:endParaRPr b="1">
              <a:solidFill>
                <a:schemeClr val="dk1"/>
              </a:solidFill>
            </a:endParaRPr>
          </a:p>
          <a:p>
            <a:pPr indent="0" lvl="0" marL="0" rtl="0" algn="l">
              <a:spcBef>
                <a:spcPts val="0"/>
              </a:spcBef>
              <a:spcAft>
                <a:spcPts val="0"/>
              </a:spcAft>
              <a:buNone/>
            </a:pPr>
            <a:r>
              <a:rPr lang="en-US">
                <a:solidFill>
                  <a:schemeClr val="dk1"/>
                </a:solidFill>
              </a:rPr>
              <a:t>Arbitrary software attack: Can issue certs for any OIDC issuer/identity and use those to sign any software desired. Bob will see these certificates as valid as they are signed by the Fulcio CA and included in the Fulcio CT log. To recover, the TUF root of trust for Fulcio needs to be invoked to revoke trust in the compromised Fulcio CA server.  If the Fulcio CT log is working, then you cannot change the history  or block issuance / modification of past things (which is not that relevant given the ability to issue keys, etc. now), </a:t>
            </a:r>
            <a:br>
              <a:rPr lang="en-US">
                <a:solidFill>
                  <a:schemeClr val="dk1"/>
                </a:solidFill>
              </a:rPr>
            </a:br>
            <a:r>
              <a:rPr lang="en-US">
                <a:solidFill>
                  <a:schemeClr val="dk1"/>
                </a:solidFill>
              </a:rPr>
              <a:t>DDoS attack: the attacker could take down the cert issuing service, preventing both Alice and Bob from accessing it. The possibility of the attack could be mitigated by using service for Fulcio with DDoS detection, such as cloudflare.</a:t>
            </a:r>
            <a:endParaRPr>
              <a:solidFill>
                <a:schemeClr val="dk1"/>
              </a:solidFill>
            </a:endParaRPr>
          </a:p>
          <a:p>
            <a:pPr indent="0" lvl="0" marL="0" rtl="0" algn="l">
              <a:spcBef>
                <a:spcPts val="0"/>
              </a:spcBef>
              <a:spcAft>
                <a:spcPts val="0"/>
              </a:spcAft>
              <a:buNone/>
            </a:pPr>
            <a:r>
              <a:rPr b="1" lang="en-US">
                <a:solidFill>
                  <a:schemeClr val="dk1"/>
                </a:solidFill>
              </a:rPr>
              <a:t>Fulcio CA server + Fulcio CT log</a:t>
            </a:r>
            <a:endParaRPr b="1">
              <a:solidFill>
                <a:schemeClr val="dk1"/>
              </a:solidFill>
            </a:endParaRPr>
          </a:p>
          <a:p>
            <a:pPr indent="0" lvl="0" marL="0" rtl="0" algn="l">
              <a:spcBef>
                <a:spcPts val="0"/>
              </a:spcBef>
              <a:spcAft>
                <a:spcPts val="0"/>
              </a:spcAft>
              <a:buNone/>
            </a:pPr>
            <a:r>
              <a:rPr lang="en-US">
                <a:solidFill>
                  <a:schemeClr val="dk1"/>
                </a:solidFill>
              </a:rPr>
              <a:t>Arbitrary software attack: Same as Fulcio CA server, but can now also rewrite historical Fulcio certificates in the Fulcio CT log by changing the Merkle tree hash so that the times will appear different when Bob queries. Modifying CT log history would be caught by the Fulcio monitor. Can recover using the Sigstore root of trust.</a:t>
            </a:r>
            <a:endParaRPr>
              <a:solidFill>
                <a:schemeClr val="dk1"/>
              </a:solidFill>
            </a:endParaRPr>
          </a:p>
          <a:p>
            <a:pPr indent="0" lvl="0" marL="0" rtl="0" algn="l">
              <a:spcBef>
                <a:spcPts val="0"/>
              </a:spcBef>
              <a:spcAft>
                <a:spcPts val="0"/>
              </a:spcAft>
              <a:buNone/>
            </a:pPr>
            <a:r>
              <a:rPr b="1" lang="en-US">
                <a:solidFill>
                  <a:schemeClr val="dk1"/>
                </a:solidFill>
              </a:rPr>
              <a:t>Fulcio CA server + Rekor server</a:t>
            </a:r>
            <a:endParaRPr b="1">
              <a:solidFill>
                <a:schemeClr val="dk1"/>
              </a:solidFill>
            </a:endParaRPr>
          </a:p>
          <a:p>
            <a:pPr indent="0" lvl="0" marL="0" rtl="0" algn="l">
              <a:spcBef>
                <a:spcPts val="0"/>
              </a:spcBef>
              <a:spcAft>
                <a:spcPts val="0"/>
              </a:spcAft>
              <a:buNone/>
            </a:pPr>
            <a:r>
              <a:rPr lang="en-US">
                <a:solidFill>
                  <a:schemeClr val="dk1"/>
                </a:solidFill>
              </a:rPr>
              <a:t>Fulcio CA server + Rekor compromise capabilities. The recovery is harder than just Fulcio CA server or Rekor server compromise because the history of both tables may be lost. </a:t>
            </a:r>
            <a:endParaRPr>
              <a:solidFill>
                <a:schemeClr val="dk1"/>
              </a:solidFill>
            </a:endParaRPr>
          </a:p>
          <a:p>
            <a:pPr indent="0" lvl="0" marL="0" rtl="0" algn="l">
              <a:spcBef>
                <a:spcPts val="0"/>
              </a:spcBef>
              <a:spcAft>
                <a:spcPts val="0"/>
              </a:spcAft>
              <a:buNone/>
            </a:pPr>
            <a:r>
              <a:rPr b="1" lang="en-US">
                <a:solidFill>
                  <a:schemeClr val="dk1"/>
                </a:solidFill>
              </a:rPr>
              <a:t>Fulcio CA server + Fulcio CT log + Fulcio monitor</a:t>
            </a:r>
            <a:endParaRPr b="1">
              <a:solidFill>
                <a:schemeClr val="dk1"/>
              </a:solidFill>
            </a:endParaRPr>
          </a:p>
          <a:p>
            <a:pPr indent="0" lvl="0" marL="0" rtl="0" algn="l">
              <a:spcBef>
                <a:spcPts val="0"/>
              </a:spcBef>
              <a:spcAft>
                <a:spcPts val="0"/>
              </a:spcAft>
              <a:buNone/>
            </a:pPr>
            <a:r>
              <a:rPr lang="en-US">
                <a:solidFill>
                  <a:schemeClr val="dk1"/>
                </a:solidFill>
              </a:rPr>
              <a:t>Same as [Fulcio CA server + Fulcio CT], but replay and fork attacks will not be reported by the monitors.</a:t>
            </a:r>
            <a:endParaRPr>
              <a:solidFill>
                <a:schemeClr val="dk1"/>
              </a:solidFill>
            </a:endParaRPr>
          </a:p>
          <a:p>
            <a:pPr indent="0" lvl="0" marL="0" rtl="0" algn="l">
              <a:spcBef>
                <a:spcPts val="0"/>
              </a:spcBef>
              <a:spcAft>
                <a:spcPts val="0"/>
              </a:spcAft>
              <a:buNone/>
            </a:pPr>
            <a:r>
              <a:rPr b="1" lang="en-US">
                <a:solidFill>
                  <a:schemeClr val="dk1"/>
                </a:solidFill>
              </a:rPr>
              <a:t>OIDC account</a:t>
            </a:r>
            <a:endParaRPr b="1">
              <a:solidFill>
                <a:schemeClr val="dk1"/>
              </a:solidFill>
            </a:endParaRPr>
          </a:p>
          <a:p>
            <a:pPr indent="0" lvl="0" marL="0" rtl="0" algn="l">
              <a:spcBef>
                <a:spcPts val="0"/>
              </a:spcBef>
              <a:spcAft>
                <a:spcPts val="0"/>
              </a:spcAft>
              <a:buNone/>
            </a:pPr>
            <a:r>
              <a:rPr b="1" lang="en-US">
                <a:solidFill>
                  <a:schemeClr val="dk1"/>
                </a:solidFill>
              </a:rPr>
              <a:t>Fulcio monitor + OIDC account</a:t>
            </a:r>
            <a:endParaRPr b="1">
              <a:solidFill>
                <a:schemeClr val="dk1"/>
              </a:solidFill>
            </a:endParaRPr>
          </a:p>
          <a:p>
            <a:pPr indent="0" lvl="0" marL="0" rtl="0" algn="l">
              <a:spcBef>
                <a:spcPts val="0"/>
              </a:spcBef>
              <a:spcAft>
                <a:spcPts val="0"/>
              </a:spcAft>
              <a:buNone/>
            </a:pPr>
            <a:r>
              <a:rPr b="1" lang="en-US">
                <a:solidFill>
                  <a:schemeClr val="dk1"/>
                </a:solidFill>
              </a:rPr>
              <a:t>Rekor monitor + OIDC account</a:t>
            </a:r>
            <a:endParaRPr b="1">
              <a:solidFill>
                <a:schemeClr val="dk1"/>
              </a:solidFill>
            </a:endParaRPr>
          </a:p>
          <a:p>
            <a:pPr indent="0" lvl="0" marL="0" rtl="0" algn="l">
              <a:spcBef>
                <a:spcPts val="0"/>
              </a:spcBef>
              <a:spcAft>
                <a:spcPts val="0"/>
              </a:spcAft>
              <a:buNone/>
            </a:pPr>
            <a:r>
              <a:rPr lang="en-US">
                <a:solidFill>
                  <a:schemeClr val="dk1"/>
                </a:solidFill>
              </a:rPr>
              <a:t>Arbitrary software attack for whatever that specific account has access to, might be recoverable through a mechanism set up by the OIDC server.</a:t>
            </a:r>
            <a:endParaRPr>
              <a:solidFill>
                <a:schemeClr val="dk1"/>
              </a:solidFill>
            </a:endParaRPr>
          </a:p>
          <a:p>
            <a:pPr indent="0" lvl="0" marL="0" rtl="0" algn="l">
              <a:spcBef>
                <a:spcPts val="0"/>
              </a:spcBef>
              <a:spcAft>
                <a:spcPts val="0"/>
              </a:spcAft>
              <a:buNone/>
            </a:pPr>
            <a:r>
              <a:rPr b="1" lang="en-US">
                <a:solidFill>
                  <a:schemeClr val="dk1"/>
                </a:solidFill>
              </a:rPr>
              <a:t>Fulcio CT log + OIDC account</a:t>
            </a:r>
            <a:endParaRPr b="1">
              <a:solidFill>
                <a:schemeClr val="dk1"/>
              </a:solidFill>
            </a:endParaRPr>
          </a:p>
          <a:p>
            <a:pPr indent="0" lvl="0" marL="0" rtl="0" algn="l">
              <a:spcBef>
                <a:spcPts val="0"/>
              </a:spcBef>
              <a:spcAft>
                <a:spcPts val="0"/>
              </a:spcAft>
              <a:buNone/>
            </a:pPr>
            <a:r>
              <a:rPr lang="en-US">
                <a:solidFill>
                  <a:schemeClr val="dk1"/>
                </a:solidFill>
              </a:rPr>
              <a:t>Same as Fulcio CT log + OIDC account</a:t>
            </a:r>
            <a:endParaRPr>
              <a:solidFill>
                <a:schemeClr val="dk1"/>
              </a:solidFill>
            </a:endParaRPr>
          </a:p>
          <a:p>
            <a:pPr indent="0" lvl="0" marL="0" rtl="0" algn="l">
              <a:spcBef>
                <a:spcPts val="0"/>
              </a:spcBef>
              <a:spcAft>
                <a:spcPts val="0"/>
              </a:spcAft>
              <a:buNone/>
            </a:pPr>
            <a:r>
              <a:rPr b="1" lang="en-US">
                <a:solidFill>
                  <a:schemeClr val="dk1"/>
                </a:solidFill>
              </a:rPr>
              <a:t>Rekor server + OIDC account</a:t>
            </a:r>
            <a:endParaRPr b="1">
              <a:solidFill>
                <a:schemeClr val="dk1"/>
              </a:solidFill>
            </a:endParaRPr>
          </a:p>
          <a:p>
            <a:pPr indent="0" lvl="0" marL="0" rtl="0" algn="l">
              <a:spcBef>
                <a:spcPts val="0"/>
              </a:spcBef>
              <a:spcAft>
                <a:spcPts val="0"/>
              </a:spcAft>
              <a:buNone/>
            </a:pPr>
            <a:r>
              <a:rPr lang="en-US">
                <a:solidFill>
                  <a:schemeClr val="dk1"/>
                </a:solidFill>
              </a:rPr>
              <a:t>Same as OIDC account + Rekor server</a:t>
            </a:r>
            <a:endParaRPr>
              <a:solidFill>
                <a:schemeClr val="dk1"/>
              </a:solidFill>
            </a:endParaRPr>
          </a:p>
          <a:p>
            <a:pPr indent="0" lvl="0" marL="0" rtl="0" algn="l">
              <a:spcBef>
                <a:spcPts val="0"/>
              </a:spcBef>
              <a:spcAft>
                <a:spcPts val="0"/>
              </a:spcAft>
              <a:buNone/>
            </a:pPr>
            <a:r>
              <a:rPr b="1" lang="en-US">
                <a:solidFill>
                  <a:schemeClr val="dk1"/>
                </a:solidFill>
              </a:rPr>
              <a:t>Fulcio CA server + OIDC account</a:t>
            </a:r>
            <a:endParaRPr b="1">
              <a:solidFill>
                <a:schemeClr val="dk1"/>
              </a:solidFill>
            </a:endParaRPr>
          </a:p>
          <a:p>
            <a:pPr indent="0" lvl="0" marL="0" rtl="0" algn="l">
              <a:spcBef>
                <a:spcPts val="0"/>
              </a:spcBef>
              <a:spcAft>
                <a:spcPts val="0"/>
              </a:spcAft>
              <a:buNone/>
            </a:pPr>
            <a:r>
              <a:rPr lang="en-US">
                <a:solidFill>
                  <a:schemeClr val="dk1"/>
                </a:solidFill>
              </a:rPr>
              <a:t>Same as OIDC account + Fulcio.  OIDC cannot recover, Fulcio is not account limited</a:t>
            </a:r>
            <a:endParaRPr>
              <a:solidFill>
                <a:schemeClr val="dk1"/>
              </a:solidFill>
            </a:endParaRPr>
          </a:p>
          <a:p>
            <a:pPr indent="0" lvl="0" marL="0" rtl="0" algn="l">
              <a:spcBef>
                <a:spcPts val="0"/>
              </a:spcBef>
              <a:spcAft>
                <a:spcPts val="0"/>
              </a:spcAft>
              <a:buNone/>
            </a:pPr>
            <a:r>
              <a:rPr b="1" lang="en-US">
                <a:solidFill>
                  <a:schemeClr val="dk1"/>
                </a:solidFill>
              </a:rPr>
              <a:t>OIDC server</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US">
                <a:solidFill>
                  <a:schemeClr val="dk1"/>
                </a:solidFill>
              </a:rPr>
              <a:t>Arbitrary software attack for anything that OIDC domain covers</a:t>
            </a:r>
            <a:endParaRPr>
              <a:solidFill>
                <a:schemeClr val="dk1"/>
              </a:solidFill>
            </a:endParaRPr>
          </a:p>
          <a:p>
            <a:pPr indent="0" lvl="0" marL="0" rtl="0" algn="l">
              <a:spcBef>
                <a:spcPts val="0"/>
              </a:spcBef>
              <a:spcAft>
                <a:spcPts val="0"/>
              </a:spcAft>
              <a:buNone/>
            </a:pPr>
            <a:r>
              <a:rPr b="1" lang="en-US">
                <a:solidFill>
                  <a:schemeClr val="dk1"/>
                </a:solidFill>
              </a:rPr>
              <a:t>Fulcio CT log + OIDC server</a:t>
            </a:r>
            <a:endParaRPr b="1">
              <a:solidFill>
                <a:schemeClr val="dk1"/>
              </a:solidFill>
            </a:endParaRPr>
          </a:p>
          <a:p>
            <a:pPr indent="0" lvl="0" marL="0" rtl="0" algn="l">
              <a:spcBef>
                <a:spcPts val="0"/>
              </a:spcBef>
              <a:spcAft>
                <a:spcPts val="0"/>
              </a:spcAft>
              <a:buNone/>
            </a:pPr>
            <a:r>
              <a:rPr lang="en-US">
                <a:solidFill>
                  <a:schemeClr val="dk1"/>
                </a:solidFill>
              </a:rPr>
              <a:t>Same as Fulcio CT log + OIDC server</a:t>
            </a:r>
            <a:endParaRPr>
              <a:solidFill>
                <a:schemeClr val="dk1"/>
              </a:solidFill>
            </a:endParaRPr>
          </a:p>
          <a:p>
            <a:pPr indent="0" lvl="0" marL="0" rtl="0" algn="l">
              <a:spcBef>
                <a:spcPts val="0"/>
              </a:spcBef>
              <a:spcAft>
                <a:spcPts val="0"/>
              </a:spcAft>
              <a:buNone/>
            </a:pPr>
            <a:r>
              <a:rPr b="1" lang="en-US">
                <a:solidFill>
                  <a:schemeClr val="dk1"/>
                </a:solidFill>
              </a:rPr>
              <a:t>Rekor server + OIDC server</a:t>
            </a:r>
            <a:endParaRPr b="1">
              <a:solidFill>
                <a:schemeClr val="dk1"/>
              </a:solidFill>
            </a:endParaRPr>
          </a:p>
          <a:p>
            <a:pPr indent="0" lvl="0" marL="0" rtl="0" algn="l">
              <a:spcBef>
                <a:spcPts val="0"/>
              </a:spcBef>
              <a:spcAft>
                <a:spcPts val="0"/>
              </a:spcAft>
              <a:buNone/>
            </a:pPr>
            <a:r>
              <a:rPr lang="en-US">
                <a:solidFill>
                  <a:schemeClr val="dk1"/>
                </a:solidFill>
              </a:rPr>
              <a:t>Same as OIDC server + Rekor server</a:t>
            </a:r>
            <a:endParaRPr>
              <a:solidFill>
                <a:schemeClr val="dk1"/>
              </a:solidFill>
            </a:endParaRPr>
          </a:p>
          <a:p>
            <a:pPr indent="0" lvl="0" marL="0" rtl="0" algn="l">
              <a:spcBef>
                <a:spcPts val="0"/>
              </a:spcBef>
              <a:spcAft>
                <a:spcPts val="0"/>
              </a:spcAft>
              <a:buNone/>
            </a:pPr>
            <a:r>
              <a:rPr b="1" lang="en-US">
                <a:solidFill>
                  <a:schemeClr val="dk1"/>
                </a:solidFill>
              </a:rPr>
              <a:t>Fulcio CA server + OIDC server</a:t>
            </a:r>
            <a:endParaRPr b="1">
              <a:solidFill>
                <a:schemeClr val="dk1"/>
              </a:solidFill>
            </a:endParaRPr>
          </a:p>
          <a:p>
            <a:pPr indent="0" lvl="0" marL="0" rtl="0" algn="l">
              <a:spcBef>
                <a:spcPts val="0"/>
              </a:spcBef>
              <a:spcAft>
                <a:spcPts val="0"/>
              </a:spcAft>
              <a:buNone/>
            </a:pPr>
            <a:r>
              <a:rPr lang="en-US">
                <a:solidFill>
                  <a:schemeClr val="dk1"/>
                </a:solidFill>
              </a:rPr>
              <a:t>Same as OIDC server + Fulcio.  OIDC cannot recover, Fulcio is not domain limited</a:t>
            </a:r>
            <a:endParaRPr>
              <a:solidFill>
                <a:schemeClr val="dk1"/>
              </a:solidFill>
            </a:endParaRPr>
          </a:p>
          <a:p>
            <a:pPr indent="0" lvl="0" marL="0" rtl="0" algn="l">
              <a:spcBef>
                <a:spcPts val="0"/>
              </a:spcBef>
              <a:spcAft>
                <a:spcPts val="0"/>
              </a:spcAft>
              <a:buNone/>
            </a:pPr>
            <a:r>
              <a:rPr b="1" lang="en-US">
                <a:solidFill>
                  <a:schemeClr val="dk1"/>
                </a:solidFill>
              </a:rPr>
              <a:t>Sigstore root of trust (threshold of root keys)</a:t>
            </a:r>
            <a:endParaRPr b="1">
              <a:solidFill>
                <a:schemeClr val="dk1"/>
              </a:solidFill>
            </a:endParaRPr>
          </a:p>
          <a:p>
            <a:pPr indent="0" lvl="0" marL="0" rtl="0" algn="l">
              <a:spcBef>
                <a:spcPts val="0"/>
              </a:spcBef>
              <a:spcAft>
                <a:spcPts val="0"/>
              </a:spcAft>
              <a:buNone/>
            </a:pPr>
            <a:r>
              <a:rPr lang="en-US">
                <a:solidFill>
                  <a:schemeClr val="dk1"/>
                </a:solidFill>
              </a:rPr>
              <a:t>Can become the Fulcio CA, Rekor, the Fulcio CA log, etc. Arbitrary software attack is trivial from there with MITM. Monitors may detect the attack, but Sigstore admins can’t recover without control of the root of trust.</a:t>
            </a:r>
            <a:endParaRPr>
              <a:solidFill>
                <a:schemeClr val="dk1"/>
              </a:solidFill>
            </a:endParaRPr>
          </a:p>
          <a:p>
            <a:pPr indent="0" lvl="0" marL="0" rtl="0" algn="l">
              <a:spcBef>
                <a:spcPts val="0"/>
              </a:spcBef>
              <a:spcAft>
                <a:spcPts val="0"/>
              </a:spcAft>
              <a:buNone/>
            </a:pPr>
            <a:r>
              <a:t/>
            </a:r>
            <a:endParaRPr/>
          </a:p>
        </p:txBody>
      </p:sp>
      <p:sp>
        <p:nvSpPr>
          <p:cNvPr id="386" name="Google Shape;386;g347ea180c2a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7ea180c2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Compromise</a:t>
            </a:r>
            <a:endParaRPr b="1">
              <a:solidFill>
                <a:schemeClr val="dk1"/>
              </a:solidFill>
            </a:endParaRPr>
          </a:p>
          <a:p>
            <a:pPr indent="0" lvl="0" marL="0" rtl="0" algn="l">
              <a:spcBef>
                <a:spcPts val="0"/>
              </a:spcBef>
              <a:spcAft>
                <a:spcPts val="0"/>
              </a:spcAft>
              <a:buNone/>
            </a:pPr>
            <a:r>
              <a:rPr b="1" lang="en-US">
                <a:solidFill>
                  <a:schemeClr val="dk1"/>
                </a:solidFill>
              </a:rPr>
              <a:t>Attacker capabilities</a:t>
            </a:r>
            <a:endParaRPr b="1">
              <a:solidFill>
                <a:schemeClr val="dk1"/>
              </a:solidFill>
            </a:endParaRPr>
          </a:p>
          <a:p>
            <a:pPr indent="0" lvl="0" marL="0" rtl="0" algn="l">
              <a:spcBef>
                <a:spcPts val="0"/>
              </a:spcBef>
              <a:spcAft>
                <a:spcPts val="0"/>
              </a:spcAft>
              <a:buNone/>
            </a:pPr>
            <a:r>
              <a:rPr b="1" lang="en-US">
                <a:solidFill>
                  <a:schemeClr val="dk1"/>
                </a:solidFill>
              </a:rPr>
              <a:t>Fulcio CT log monitor</a:t>
            </a:r>
            <a:endParaRPr b="1">
              <a:solidFill>
                <a:schemeClr val="dk1"/>
              </a:solidFill>
            </a:endParaRPr>
          </a:p>
          <a:p>
            <a:pPr indent="0" lvl="0" marL="0" rtl="0" algn="l">
              <a:spcBef>
                <a:spcPts val="0"/>
              </a:spcBef>
              <a:spcAft>
                <a:spcPts val="0"/>
              </a:spcAft>
              <a:buNone/>
            </a:pPr>
            <a:r>
              <a:rPr lang="en-US">
                <a:solidFill>
                  <a:schemeClr val="dk1"/>
                </a:solidFill>
              </a:rPr>
              <a:t>None: alerts will be logged, Sigstore admins manually check reports from Deborah by querying the log and will reject false reports. If all monitors are compromised, failure of the consistency verification would be suppressed.</a:t>
            </a:r>
            <a:endParaRPr>
              <a:solidFill>
                <a:schemeClr val="dk1"/>
              </a:solidFill>
            </a:endParaRPr>
          </a:p>
          <a:p>
            <a:pPr indent="0" lvl="0" marL="0" rtl="0" algn="l">
              <a:spcBef>
                <a:spcPts val="0"/>
              </a:spcBef>
              <a:spcAft>
                <a:spcPts val="0"/>
              </a:spcAft>
              <a:buNone/>
            </a:pPr>
            <a:r>
              <a:rPr b="1" lang="en-US">
                <a:solidFill>
                  <a:schemeClr val="dk1"/>
                </a:solidFill>
              </a:rPr>
              <a:t>Rekor monitor</a:t>
            </a:r>
            <a:endParaRPr b="1">
              <a:solidFill>
                <a:schemeClr val="dk1"/>
              </a:solidFill>
            </a:endParaRPr>
          </a:p>
          <a:p>
            <a:pPr indent="0" lvl="0" marL="0" rtl="0" algn="l">
              <a:spcBef>
                <a:spcPts val="0"/>
              </a:spcBef>
              <a:spcAft>
                <a:spcPts val="0"/>
              </a:spcAft>
              <a:buNone/>
            </a:pPr>
            <a:r>
              <a:rPr lang="en-US">
                <a:solidFill>
                  <a:schemeClr val="dk1"/>
                </a:solidFill>
              </a:rPr>
              <a:t>None: alerts are logged, maybe sent to Slack. Sigstore admins manually check reports from Charlie.</a:t>
            </a:r>
            <a:endParaRPr>
              <a:solidFill>
                <a:schemeClr val="dk1"/>
              </a:solidFill>
            </a:endParaRPr>
          </a:p>
          <a:p>
            <a:pPr indent="0" lvl="0" marL="0" rtl="0" algn="l">
              <a:spcBef>
                <a:spcPts val="0"/>
              </a:spcBef>
              <a:spcAft>
                <a:spcPts val="0"/>
              </a:spcAft>
              <a:buNone/>
            </a:pPr>
            <a:r>
              <a:rPr b="1" lang="en-US">
                <a:solidFill>
                  <a:schemeClr val="dk1"/>
                </a:solidFill>
              </a:rPr>
              <a:t>Fulcio monitor + Rekor monitor</a:t>
            </a:r>
            <a:endParaRPr b="1">
              <a:solidFill>
                <a:schemeClr val="dk1"/>
              </a:solidFill>
            </a:endParaRPr>
          </a:p>
          <a:p>
            <a:pPr indent="0" lvl="0" marL="0" rtl="0" algn="l">
              <a:spcBef>
                <a:spcPts val="0"/>
              </a:spcBef>
              <a:spcAft>
                <a:spcPts val="0"/>
              </a:spcAft>
              <a:buNone/>
            </a:pPr>
            <a:r>
              <a:rPr lang="en-US">
                <a:solidFill>
                  <a:schemeClr val="dk1"/>
                </a:solidFill>
              </a:rPr>
              <a:t>Same as Fulcio monitor + Rekor monitor</a:t>
            </a:r>
            <a:endParaRPr>
              <a:solidFill>
                <a:schemeClr val="dk1"/>
              </a:solidFill>
            </a:endParaRPr>
          </a:p>
          <a:p>
            <a:pPr indent="0" lvl="0" marL="0" rtl="0" algn="l">
              <a:spcBef>
                <a:spcPts val="0"/>
              </a:spcBef>
              <a:spcAft>
                <a:spcPts val="0"/>
              </a:spcAft>
              <a:buNone/>
            </a:pPr>
            <a:r>
              <a:rPr b="1" lang="en-US">
                <a:solidFill>
                  <a:schemeClr val="dk1"/>
                </a:solidFill>
              </a:rPr>
              <a:t>Fulcio CT log</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US">
                <a:solidFill>
                  <a:schemeClr val="dk1"/>
                </a:solidFill>
              </a:rPr>
              <a:t>Can remove certificates (invalidate them) by indicating that they are not in the log when Bob queries, fork attack by showing different times or certificates to different users (for things Fulcio has signed), and may block the issuance of Fulcio certificates by not creating an SCT.  Deletion / fork may be detected by Fulcio CT log monitors.</a:t>
            </a:r>
            <a:endParaRPr>
              <a:solidFill>
                <a:schemeClr val="dk1"/>
              </a:solidFill>
            </a:endParaRPr>
          </a:p>
          <a:p>
            <a:pPr indent="0" lvl="0" marL="0" rtl="0" algn="l">
              <a:spcBef>
                <a:spcPts val="0"/>
              </a:spcBef>
              <a:spcAft>
                <a:spcPts val="0"/>
              </a:spcAft>
              <a:buNone/>
            </a:pPr>
            <a:r>
              <a:rPr b="1" lang="en-US">
                <a:solidFill>
                  <a:schemeClr val="dk1"/>
                </a:solidFill>
              </a:rPr>
              <a:t>Rekor server</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US">
                <a:solidFill>
                  <a:schemeClr val="dk1"/>
                </a:solidFill>
              </a:rPr>
              <a:t>Can change the timestamp on Fulcio signatures used outside the validity window to make them appear valid when Bob queries.  Can deny the existence of valid signatures leading to them being untrusted.  Can later recover using offline delegation in Sigstore’s TUF root of trust.  Deletion or fork attacks may be detected by Rekor monitors. Changes to the Rekor log would be challenging to recover as it eliminates the append-only promise of Rekor.</a:t>
            </a:r>
            <a:endParaRPr>
              <a:solidFill>
                <a:schemeClr val="dk1"/>
              </a:solidFill>
            </a:endParaRPr>
          </a:p>
          <a:p>
            <a:pPr indent="0" lvl="0" marL="0" rtl="0" algn="l">
              <a:spcBef>
                <a:spcPts val="0"/>
              </a:spcBef>
              <a:spcAft>
                <a:spcPts val="0"/>
              </a:spcAft>
              <a:buNone/>
            </a:pPr>
            <a:r>
              <a:rPr b="1" lang="en-US">
                <a:solidFill>
                  <a:schemeClr val="dk1"/>
                </a:solidFill>
              </a:rPr>
              <a:t>Fulcio CT log + Fulcio monitor</a:t>
            </a:r>
            <a:endParaRPr b="1">
              <a:solidFill>
                <a:schemeClr val="dk1"/>
              </a:solidFill>
            </a:endParaRPr>
          </a:p>
          <a:p>
            <a:pPr indent="0" lvl="0" marL="0" rtl="0" algn="l">
              <a:spcBef>
                <a:spcPts val="0"/>
              </a:spcBef>
              <a:spcAft>
                <a:spcPts val="0"/>
              </a:spcAft>
              <a:buNone/>
            </a:pPr>
            <a:r>
              <a:rPr lang="en-US">
                <a:solidFill>
                  <a:schemeClr val="dk1"/>
                </a:solidFill>
              </a:rPr>
              <a:t>Same as Fulcio CT log, but bad behavior will not be detected if all monitors are compromised, so replay and fork attacks are undetected.</a:t>
            </a:r>
            <a:endParaRPr>
              <a:solidFill>
                <a:schemeClr val="dk1"/>
              </a:solidFill>
            </a:endParaRPr>
          </a:p>
          <a:p>
            <a:pPr indent="0" lvl="0" marL="0" rtl="0" algn="l">
              <a:spcBef>
                <a:spcPts val="0"/>
              </a:spcBef>
              <a:spcAft>
                <a:spcPts val="0"/>
              </a:spcAft>
              <a:buNone/>
            </a:pPr>
            <a:r>
              <a:rPr b="1" lang="en-US">
                <a:solidFill>
                  <a:schemeClr val="dk1"/>
                </a:solidFill>
              </a:rPr>
              <a:t>Fulcio CT log + Rekor server</a:t>
            </a:r>
            <a:endParaRPr b="1">
              <a:solidFill>
                <a:schemeClr val="dk1"/>
              </a:solidFill>
            </a:endParaRPr>
          </a:p>
          <a:p>
            <a:pPr indent="0" lvl="0" marL="0" rtl="0" algn="l">
              <a:spcBef>
                <a:spcPts val="0"/>
              </a:spcBef>
              <a:spcAft>
                <a:spcPts val="0"/>
              </a:spcAft>
              <a:buNone/>
            </a:pPr>
            <a:r>
              <a:rPr lang="en-US">
                <a:solidFill>
                  <a:schemeClr val="dk1"/>
                </a:solidFill>
              </a:rPr>
              <a:t>Same as Fulcio CT log + Rekor server: can now use the replayed certs created by Fulcio CT log because Rekor will not report that they are already in the log, even with more sophisticated monitors.</a:t>
            </a:r>
            <a:endParaRPr>
              <a:solidFill>
                <a:schemeClr val="dk1"/>
              </a:solidFill>
            </a:endParaRPr>
          </a:p>
          <a:p>
            <a:pPr indent="0" lvl="0" marL="0" rtl="0" algn="l">
              <a:spcBef>
                <a:spcPts val="0"/>
              </a:spcBef>
              <a:spcAft>
                <a:spcPts val="0"/>
              </a:spcAft>
              <a:buNone/>
            </a:pPr>
            <a:r>
              <a:rPr b="1" lang="en-US">
                <a:solidFill>
                  <a:schemeClr val="dk1"/>
                </a:solidFill>
              </a:rPr>
              <a:t>Rekor monitor + Rekor server</a:t>
            </a:r>
            <a:endParaRPr b="1">
              <a:solidFill>
                <a:schemeClr val="dk1"/>
              </a:solidFill>
            </a:endParaRPr>
          </a:p>
          <a:p>
            <a:pPr indent="0" lvl="0" marL="0" rtl="0" algn="l">
              <a:spcBef>
                <a:spcPts val="0"/>
              </a:spcBef>
              <a:spcAft>
                <a:spcPts val="0"/>
              </a:spcAft>
              <a:buNone/>
            </a:pPr>
            <a:r>
              <a:rPr lang="en-US">
                <a:solidFill>
                  <a:schemeClr val="dk1"/>
                </a:solidFill>
              </a:rPr>
              <a:t>Same as Rekor server, but changes to the CT log would not be reported by the monitor, would make recovery of the log much harder because the attacker could alter the historical entries, recovery may require re-signing all metadata as previous timestamps are untrusted.</a:t>
            </a:r>
            <a:endParaRPr>
              <a:solidFill>
                <a:schemeClr val="dk1"/>
              </a:solidFill>
            </a:endParaRPr>
          </a:p>
          <a:p>
            <a:pPr indent="0" lvl="0" marL="0" rtl="0" algn="l">
              <a:spcBef>
                <a:spcPts val="0"/>
              </a:spcBef>
              <a:spcAft>
                <a:spcPts val="0"/>
              </a:spcAft>
              <a:buNone/>
            </a:pPr>
            <a:r>
              <a:rPr b="1" lang="en-US">
                <a:solidFill>
                  <a:schemeClr val="dk1"/>
                </a:solidFill>
              </a:rPr>
              <a:t>Fulcio CT log + Fulcio monitor + Rekor server</a:t>
            </a:r>
            <a:endParaRPr b="1">
              <a:solidFill>
                <a:schemeClr val="dk1"/>
              </a:solidFill>
            </a:endParaRPr>
          </a:p>
          <a:p>
            <a:pPr indent="0" lvl="0" marL="0" rtl="0" algn="l">
              <a:spcBef>
                <a:spcPts val="0"/>
              </a:spcBef>
              <a:spcAft>
                <a:spcPts val="0"/>
              </a:spcAft>
              <a:buNone/>
            </a:pPr>
            <a:r>
              <a:rPr lang="en-US">
                <a:solidFill>
                  <a:schemeClr val="dk1"/>
                </a:solidFill>
              </a:rPr>
              <a:t>Same as [Fulcio CT log + Rekor server], but replay and fork attacks will not be reported by monitors.</a:t>
            </a:r>
            <a:endParaRPr>
              <a:solidFill>
                <a:schemeClr val="dk1"/>
              </a:solidFill>
            </a:endParaRPr>
          </a:p>
          <a:p>
            <a:pPr indent="0" lvl="0" marL="0" rtl="0" algn="l">
              <a:spcBef>
                <a:spcPts val="0"/>
              </a:spcBef>
              <a:spcAft>
                <a:spcPts val="0"/>
              </a:spcAft>
              <a:buNone/>
            </a:pPr>
            <a:r>
              <a:rPr b="1" lang="en-US">
                <a:solidFill>
                  <a:schemeClr val="dk1"/>
                </a:solidFill>
              </a:rPr>
              <a:t>Fulcio CA server</a:t>
            </a:r>
            <a:endParaRPr b="1">
              <a:solidFill>
                <a:schemeClr val="dk1"/>
              </a:solidFill>
            </a:endParaRPr>
          </a:p>
          <a:p>
            <a:pPr indent="0" lvl="0" marL="0" rtl="0" algn="l">
              <a:spcBef>
                <a:spcPts val="0"/>
              </a:spcBef>
              <a:spcAft>
                <a:spcPts val="0"/>
              </a:spcAft>
              <a:buNone/>
            </a:pPr>
            <a:r>
              <a:rPr b="1" lang="en-US">
                <a:solidFill>
                  <a:schemeClr val="dk1"/>
                </a:solidFill>
              </a:rPr>
              <a:t>OR</a:t>
            </a:r>
            <a:endParaRPr b="1">
              <a:solidFill>
                <a:schemeClr val="dk1"/>
              </a:solidFill>
            </a:endParaRPr>
          </a:p>
          <a:p>
            <a:pPr indent="0" lvl="0" marL="0" rtl="0" algn="l">
              <a:spcBef>
                <a:spcPts val="0"/>
              </a:spcBef>
              <a:spcAft>
                <a:spcPts val="0"/>
              </a:spcAft>
              <a:buNone/>
            </a:pPr>
            <a:r>
              <a:rPr b="1" lang="en-US">
                <a:solidFill>
                  <a:schemeClr val="dk1"/>
                </a:solidFill>
              </a:rPr>
              <a:t>Fulcio CA server + Fulcio monitor</a:t>
            </a:r>
            <a:endParaRPr b="1">
              <a:solidFill>
                <a:schemeClr val="dk1"/>
              </a:solidFill>
            </a:endParaRPr>
          </a:p>
          <a:p>
            <a:pPr indent="0" lvl="0" marL="0" rtl="0" algn="l">
              <a:spcBef>
                <a:spcPts val="0"/>
              </a:spcBef>
              <a:spcAft>
                <a:spcPts val="0"/>
              </a:spcAft>
              <a:buNone/>
            </a:pPr>
            <a:r>
              <a:rPr b="1" lang="en-US">
                <a:solidFill>
                  <a:schemeClr val="dk1"/>
                </a:solidFill>
              </a:rPr>
              <a:t>OR</a:t>
            </a:r>
            <a:endParaRPr b="1">
              <a:solidFill>
                <a:schemeClr val="dk1"/>
              </a:solidFill>
            </a:endParaRPr>
          </a:p>
          <a:p>
            <a:pPr indent="0" lvl="0" marL="0" rtl="0" algn="l">
              <a:spcBef>
                <a:spcPts val="0"/>
              </a:spcBef>
              <a:spcAft>
                <a:spcPts val="0"/>
              </a:spcAft>
              <a:buNone/>
            </a:pPr>
            <a:r>
              <a:rPr b="1" lang="en-US">
                <a:solidFill>
                  <a:schemeClr val="dk1"/>
                </a:solidFill>
              </a:rPr>
              <a:t>Fulcio CA server + Rekor monitor</a:t>
            </a:r>
            <a:endParaRPr b="1">
              <a:solidFill>
                <a:schemeClr val="dk1"/>
              </a:solidFill>
            </a:endParaRPr>
          </a:p>
          <a:p>
            <a:pPr indent="0" lvl="0" marL="0" rtl="0" algn="l">
              <a:spcBef>
                <a:spcPts val="0"/>
              </a:spcBef>
              <a:spcAft>
                <a:spcPts val="0"/>
              </a:spcAft>
              <a:buNone/>
            </a:pPr>
            <a:r>
              <a:rPr lang="en-US">
                <a:solidFill>
                  <a:schemeClr val="dk1"/>
                </a:solidFill>
              </a:rPr>
              <a:t>Arbitrary software attack: Can issue certs for any OIDC issuer/identity and use those to sign any software desired. Bob will see these certificates as valid as they are signed by the Fulcio CA and included in the Fulcio CT log. To recover, the TUF root of trust for Fulcio needs to be invoked to revoke trust in the compromised Fulcio CA server.  If the Fulcio CT log is working, then you cannot change the history  or block issuance / modification of past things (which is not that relevant given the ability to issue keys, etc. now), </a:t>
            </a:r>
            <a:br>
              <a:rPr lang="en-US">
                <a:solidFill>
                  <a:schemeClr val="dk1"/>
                </a:solidFill>
              </a:rPr>
            </a:br>
            <a:r>
              <a:rPr lang="en-US">
                <a:solidFill>
                  <a:schemeClr val="dk1"/>
                </a:solidFill>
              </a:rPr>
              <a:t>DDoS attack: the attacker could take down the cert issuing service, preventing both Alice and Bob from accessing it. The possibility of the attack could be mitigated by using service for Fulcio with DDoS detection, such as cloudflare.</a:t>
            </a:r>
            <a:endParaRPr>
              <a:solidFill>
                <a:schemeClr val="dk1"/>
              </a:solidFill>
            </a:endParaRPr>
          </a:p>
          <a:p>
            <a:pPr indent="0" lvl="0" marL="0" rtl="0" algn="l">
              <a:spcBef>
                <a:spcPts val="0"/>
              </a:spcBef>
              <a:spcAft>
                <a:spcPts val="0"/>
              </a:spcAft>
              <a:buNone/>
            </a:pPr>
            <a:r>
              <a:rPr b="1" lang="en-US">
                <a:solidFill>
                  <a:schemeClr val="dk1"/>
                </a:solidFill>
              </a:rPr>
              <a:t>Fulcio CA server + Fulcio CT log</a:t>
            </a:r>
            <a:endParaRPr b="1">
              <a:solidFill>
                <a:schemeClr val="dk1"/>
              </a:solidFill>
            </a:endParaRPr>
          </a:p>
          <a:p>
            <a:pPr indent="0" lvl="0" marL="0" rtl="0" algn="l">
              <a:spcBef>
                <a:spcPts val="0"/>
              </a:spcBef>
              <a:spcAft>
                <a:spcPts val="0"/>
              </a:spcAft>
              <a:buNone/>
            </a:pPr>
            <a:r>
              <a:rPr lang="en-US">
                <a:solidFill>
                  <a:schemeClr val="dk1"/>
                </a:solidFill>
              </a:rPr>
              <a:t>Arbitrary software attack: Same as Fulcio CA server, but can now also rewrite historical Fulcio certificates in the Fulcio CT log by changing the Merkle tree hash so that the times will appear different when Bob queries. Modifying CT log history would be caught by the Fulcio monitor. Can recover using the Sigstore root of trust.</a:t>
            </a:r>
            <a:endParaRPr>
              <a:solidFill>
                <a:schemeClr val="dk1"/>
              </a:solidFill>
            </a:endParaRPr>
          </a:p>
          <a:p>
            <a:pPr indent="0" lvl="0" marL="0" rtl="0" algn="l">
              <a:spcBef>
                <a:spcPts val="0"/>
              </a:spcBef>
              <a:spcAft>
                <a:spcPts val="0"/>
              </a:spcAft>
              <a:buNone/>
            </a:pPr>
            <a:r>
              <a:rPr b="1" lang="en-US">
                <a:solidFill>
                  <a:schemeClr val="dk1"/>
                </a:solidFill>
              </a:rPr>
              <a:t>Fulcio CA server + Rekor server</a:t>
            </a:r>
            <a:endParaRPr b="1">
              <a:solidFill>
                <a:schemeClr val="dk1"/>
              </a:solidFill>
            </a:endParaRPr>
          </a:p>
          <a:p>
            <a:pPr indent="0" lvl="0" marL="0" rtl="0" algn="l">
              <a:spcBef>
                <a:spcPts val="0"/>
              </a:spcBef>
              <a:spcAft>
                <a:spcPts val="0"/>
              </a:spcAft>
              <a:buNone/>
            </a:pPr>
            <a:r>
              <a:rPr lang="en-US">
                <a:solidFill>
                  <a:schemeClr val="dk1"/>
                </a:solidFill>
              </a:rPr>
              <a:t>Fulcio CA server + Rekor compromise capabilities. The recovery is harder than just Fulcio CA server or Rekor server compromise because the history of both tables may be lost. </a:t>
            </a:r>
            <a:endParaRPr>
              <a:solidFill>
                <a:schemeClr val="dk1"/>
              </a:solidFill>
            </a:endParaRPr>
          </a:p>
          <a:p>
            <a:pPr indent="0" lvl="0" marL="0" rtl="0" algn="l">
              <a:spcBef>
                <a:spcPts val="0"/>
              </a:spcBef>
              <a:spcAft>
                <a:spcPts val="0"/>
              </a:spcAft>
              <a:buNone/>
            </a:pPr>
            <a:r>
              <a:rPr b="1" lang="en-US">
                <a:solidFill>
                  <a:schemeClr val="dk1"/>
                </a:solidFill>
              </a:rPr>
              <a:t>Fulcio CA server + Fulcio CT log + Fulcio monitor</a:t>
            </a:r>
            <a:endParaRPr b="1">
              <a:solidFill>
                <a:schemeClr val="dk1"/>
              </a:solidFill>
            </a:endParaRPr>
          </a:p>
          <a:p>
            <a:pPr indent="0" lvl="0" marL="0" rtl="0" algn="l">
              <a:spcBef>
                <a:spcPts val="0"/>
              </a:spcBef>
              <a:spcAft>
                <a:spcPts val="0"/>
              </a:spcAft>
              <a:buNone/>
            </a:pPr>
            <a:r>
              <a:rPr lang="en-US">
                <a:solidFill>
                  <a:schemeClr val="dk1"/>
                </a:solidFill>
              </a:rPr>
              <a:t>Same as [Fulcio CA server + Fulcio CT], but replay and fork attacks will not be reported by the monitors.</a:t>
            </a:r>
            <a:endParaRPr>
              <a:solidFill>
                <a:schemeClr val="dk1"/>
              </a:solidFill>
            </a:endParaRPr>
          </a:p>
          <a:p>
            <a:pPr indent="0" lvl="0" marL="0" rtl="0" algn="l">
              <a:spcBef>
                <a:spcPts val="0"/>
              </a:spcBef>
              <a:spcAft>
                <a:spcPts val="0"/>
              </a:spcAft>
              <a:buNone/>
            </a:pPr>
            <a:r>
              <a:rPr b="1" lang="en-US">
                <a:solidFill>
                  <a:schemeClr val="dk1"/>
                </a:solidFill>
              </a:rPr>
              <a:t>OIDC account</a:t>
            </a:r>
            <a:endParaRPr b="1">
              <a:solidFill>
                <a:schemeClr val="dk1"/>
              </a:solidFill>
            </a:endParaRPr>
          </a:p>
          <a:p>
            <a:pPr indent="0" lvl="0" marL="0" rtl="0" algn="l">
              <a:spcBef>
                <a:spcPts val="0"/>
              </a:spcBef>
              <a:spcAft>
                <a:spcPts val="0"/>
              </a:spcAft>
              <a:buNone/>
            </a:pPr>
            <a:r>
              <a:rPr b="1" lang="en-US">
                <a:solidFill>
                  <a:schemeClr val="dk1"/>
                </a:solidFill>
              </a:rPr>
              <a:t>Fulcio monitor + OIDC account</a:t>
            </a:r>
            <a:endParaRPr b="1">
              <a:solidFill>
                <a:schemeClr val="dk1"/>
              </a:solidFill>
            </a:endParaRPr>
          </a:p>
          <a:p>
            <a:pPr indent="0" lvl="0" marL="0" rtl="0" algn="l">
              <a:spcBef>
                <a:spcPts val="0"/>
              </a:spcBef>
              <a:spcAft>
                <a:spcPts val="0"/>
              </a:spcAft>
              <a:buNone/>
            </a:pPr>
            <a:r>
              <a:rPr b="1" lang="en-US">
                <a:solidFill>
                  <a:schemeClr val="dk1"/>
                </a:solidFill>
              </a:rPr>
              <a:t>Rekor monitor + OIDC account</a:t>
            </a:r>
            <a:endParaRPr b="1">
              <a:solidFill>
                <a:schemeClr val="dk1"/>
              </a:solidFill>
            </a:endParaRPr>
          </a:p>
          <a:p>
            <a:pPr indent="0" lvl="0" marL="0" rtl="0" algn="l">
              <a:spcBef>
                <a:spcPts val="0"/>
              </a:spcBef>
              <a:spcAft>
                <a:spcPts val="0"/>
              </a:spcAft>
              <a:buNone/>
            </a:pPr>
            <a:r>
              <a:rPr lang="en-US">
                <a:solidFill>
                  <a:schemeClr val="dk1"/>
                </a:solidFill>
              </a:rPr>
              <a:t>Arbitrary software attack for whatever that specific account has access to, might be recoverable through a mechanism set up by the OIDC server.</a:t>
            </a:r>
            <a:endParaRPr>
              <a:solidFill>
                <a:schemeClr val="dk1"/>
              </a:solidFill>
            </a:endParaRPr>
          </a:p>
          <a:p>
            <a:pPr indent="0" lvl="0" marL="0" rtl="0" algn="l">
              <a:spcBef>
                <a:spcPts val="0"/>
              </a:spcBef>
              <a:spcAft>
                <a:spcPts val="0"/>
              </a:spcAft>
              <a:buNone/>
            </a:pPr>
            <a:r>
              <a:rPr b="1" lang="en-US">
                <a:solidFill>
                  <a:schemeClr val="dk1"/>
                </a:solidFill>
              </a:rPr>
              <a:t>Fulcio CT log + OIDC account</a:t>
            </a:r>
            <a:endParaRPr b="1">
              <a:solidFill>
                <a:schemeClr val="dk1"/>
              </a:solidFill>
            </a:endParaRPr>
          </a:p>
          <a:p>
            <a:pPr indent="0" lvl="0" marL="0" rtl="0" algn="l">
              <a:spcBef>
                <a:spcPts val="0"/>
              </a:spcBef>
              <a:spcAft>
                <a:spcPts val="0"/>
              </a:spcAft>
              <a:buNone/>
            </a:pPr>
            <a:r>
              <a:rPr lang="en-US">
                <a:solidFill>
                  <a:schemeClr val="dk1"/>
                </a:solidFill>
              </a:rPr>
              <a:t>Same as Fulcio CT log + OIDC account</a:t>
            </a:r>
            <a:endParaRPr>
              <a:solidFill>
                <a:schemeClr val="dk1"/>
              </a:solidFill>
            </a:endParaRPr>
          </a:p>
          <a:p>
            <a:pPr indent="0" lvl="0" marL="0" rtl="0" algn="l">
              <a:spcBef>
                <a:spcPts val="0"/>
              </a:spcBef>
              <a:spcAft>
                <a:spcPts val="0"/>
              </a:spcAft>
              <a:buNone/>
            </a:pPr>
            <a:r>
              <a:rPr b="1" lang="en-US">
                <a:solidFill>
                  <a:schemeClr val="dk1"/>
                </a:solidFill>
              </a:rPr>
              <a:t>Rekor server + OIDC account</a:t>
            </a:r>
            <a:endParaRPr b="1">
              <a:solidFill>
                <a:schemeClr val="dk1"/>
              </a:solidFill>
            </a:endParaRPr>
          </a:p>
          <a:p>
            <a:pPr indent="0" lvl="0" marL="0" rtl="0" algn="l">
              <a:spcBef>
                <a:spcPts val="0"/>
              </a:spcBef>
              <a:spcAft>
                <a:spcPts val="0"/>
              </a:spcAft>
              <a:buNone/>
            </a:pPr>
            <a:r>
              <a:rPr lang="en-US">
                <a:solidFill>
                  <a:schemeClr val="dk1"/>
                </a:solidFill>
              </a:rPr>
              <a:t>Same as OIDC account + Rekor server</a:t>
            </a:r>
            <a:endParaRPr>
              <a:solidFill>
                <a:schemeClr val="dk1"/>
              </a:solidFill>
            </a:endParaRPr>
          </a:p>
          <a:p>
            <a:pPr indent="0" lvl="0" marL="0" rtl="0" algn="l">
              <a:spcBef>
                <a:spcPts val="0"/>
              </a:spcBef>
              <a:spcAft>
                <a:spcPts val="0"/>
              </a:spcAft>
              <a:buNone/>
            </a:pPr>
            <a:r>
              <a:rPr b="1" lang="en-US">
                <a:solidFill>
                  <a:schemeClr val="dk1"/>
                </a:solidFill>
              </a:rPr>
              <a:t>Fulcio CA server + OIDC account</a:t>
            </a:r>
            <a:endParaRPr b="1">
              <a:solidFill>
                <a:schemeClr val="dk1"/>
              </a:solidFill>
            </a:endParaRPr>
          </a:p>
          <a:p>
            <a:pPr indent="0" lvl="0" marL="0" rtl="0" algn="l">
              <a:spcBef>
                <a:spcPts val="0"/>
              </a:spcBef>
              <a:spcAft>
                <a:spcPts val="0"/>
              </a:spcAft>
              <a:buNone/>
            </a:pPr>
            <a:r>
              <a:rPr lang="en-US">
                <a:solidFill>
                  <a:schemeClr val="dk1"/>
                </a:solidFill>
              </a:rPr>
              <a:t>Same as OIDC account + Fulcio.  OIDC cannot recover, Fulcio is not account limited</a:t>
            </a:r>
            <a:endParaRPr>
              <a:solidFill>
                <a:schemeClr val="dk1"/>
              </a:solidFill>
            </a:endParaRPr>
          </a:p>
          <a:p>
            <a:pPr indent="0" lvl="0" marL="0" rtl="0" algn="l">
              <a:spcBef>
                <a:spcPts val="0"/>
              </a:spcBef>
              <a:spcAft>
                <a:spcPts val="0"/>
              </a:spcAft>
              <a:buNone/>
            </a:pPr>
            <a:r>
              <a:rPr b="1" lang="en-US">
                <a:solidFill>
                  <a:schemeClr val="dk1"/>
                </a:solidFill>
              </a:rPr>
              <a:t>OIDC server</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US">
                <a:solidFill>
                  <a:schemeClr val="dk1"/>
                </a:solidFill>
              </a:rPr>
              <a:t>Arbitrary software attack for anything that OIDC domain covers</a:t>
            </a:r>
            <a:endParaRPr>
              <a:solidFill>
                <a:schemeClr val="dk1"/>
              </a:solidFill>
            </a:endParaRPr>
          </a:p>
          <a:p>
            <a:pPr indent="0" lvl="0" marL="0" rtl="0" algn="l">
              <a:spcBef>
                <a:spcPts val="0"/>
              </a:spcBef>
              <a:spcAft>
                <a:spcPts val="0"/>
              </a:spcAft>
              <a:buNone/>
            </a:pPr>
            <a:r>
              <a:rPr b="1" lang="en-US">
                <a:solidFill>
                  <a:schemeClr val="dk1"/>
                </a:solidFill>
              </a:rPr>
              <a:t>Fulcio CT log + OIDC server</a:t>
            </a:r>
            <a:endParaRPr b="1">
              <a:solidFill>
                <a:schemeClr val="dk1"/>
              </a:solidFill>
            </a:endParaRPr>
          </a:p>
          <a:p>
            <a:pPr indent="0" lvl="0" marL="0" rtl="0" algn="l">
              <a:spcBef>
                <a:spcPts val="0"/>
              </a:spcBef>
              <a:spcAft>
                <a:spcPts val="0"/>
              </a:spcAft>
              <a:buNone/>
            </a:pPr>
            <a:r>
              <a:rPr lang="en-US">
                <a:solidFill>
                  <a:schemeClr val="dk1"/>
                </a:solidFill>
              </a:rPr>
              <a:t>Same as Fulcio CT log + OIDC server</a:t>
            </a:r>
            <a:endParaRPr>
              <a:solidFill>
                <a:schemeClr val="dk1"/>
              </a:solidFill>
            </a:endParaRPr>
          </a:p>
          <a:p>
            <a:pPr indent="0" lvl="0" marL="0" rtl="0" algn="l">
              <a:spcBef>
                <a:spcPts val="0"/>
              </a:spcBef>
              <a:spcAft>
                <a:spcPts val="0"/>
              </a:spcAft>
              <a:buNone/>
            </a:pPr>
            <a:r>
              <a:rPr b="1" lang="en-US">
                <a:solidFill>
                  <a:schemeClr val="dk1"/>
                </a:solidFill>
              </a:rPr>
              <a:t>Rekor server + OIDC server</a:t>
            </a:r>
            <a:endParaRPr b="1">
              <a:solidFill>
                <a:schemeClr val="dk1"/>
              </a:solidFill>
            </a:endParaRPr>
          </a:p>
          <a:p>
            <a:pPr indent="0" lvl="0" marL="0" rtl="0" algn="l">
              <a:spcBef>
                <a:spcPts val="0"/>
              </a:spcBef>
              <a:spcAft>
                <a:spcPts val="0"/>
              </a:spcAft>
              <a:buNone/>
            </a:pPr>
            <a:r>
              <a:rPr lang="en-US">
                <a:solidFill>
                  <a:schemeClr val="dk1"/>
                </a:solidFill>
              </a:rPr>
              <a:t>Same as OIDC server + Rekor server</a:t>
            </a:r>
            <a:endParaRPr>
              <a:solidFill>
                <a:schemeClr val="dk1"/>
              </a:solidFill>
            </a:endParaRPr>
          </a:p>
          <a:p>
            <a:pPr indent="0" lvl="0" marL="0" rtl="0" algn="l">
              <a:spcBef>
                <a:spcPts val="0"/>
              </a:spcBef>
              <a:spcAft>
                <a:spcPts val="0"/>
              </a:spcAft>
              <a:buNone/>
            </a:pPr>
            <a:r>
              <a:rPr b="1" lang="en-US">
                <a:solidFill>
                  <a:schemeClr val="dk1"/>
                </a:solidFill>
              </a:rPr>
              <a:t>Fulcio CA server + OIDC server</a:t>
            </a:r>
            <a:endParaRPr b="1">
              <a:solidFill>
                <a:schemeClr val="dk1"/>
              </a:solidFill>
            </a:endParaRPr>
          </a:p>
          <a:p>
            <a:pPr indent="0" lvl="0" marL="0" rtl="0" algn="l">
              <a:spcBef>
                <a:spcPts val="0"/>
              </a:spcBef>
              <a:spcAft>
                <a:spcPts val="0"/>
              </a:spcAft>
              <a:buNone/>
            </a:pPr>
            <a:r>
              <a:rPr lang="en-US">
                <a:solidFill>
                  <a:schemeClr val="dk1"/>
                </a:solidFill>
              </a:rPr>
              <a:t>Same as OIDC server + Fulcio.  OIDC cannot recover, Fulcio is not domain limited</a:t>
            </a:r>
            <a:endParaRPr>
              <a:solidFill>
                <a:schemeClr val="dk1"/>
              </a:solidFill>
            </a:endParaRPr>
          </a:p>
          <a:p>
            <a:pPr indent="0" lvl="0" marL="0" rtl="0" algn="l">
              <a:spcBef>
                <a:spcPts val="0"/>
              </a:spcBef>
              <a:spcAft>
                <a:spcPts val="0"/>
              </a:spcAft>
              <a:buNone/>
            </a:pPr>
            <a:r>
              <a:rPr b="1" lang="en-US">
                <a:solidFill>
                  <a:schemeClr val="dk1"/>
                </a:solidFill>
              </a:rPr>
              <a:t>Sigstore root of trust (threshold of root keys)</a:t>
            </a:r>
            <a:endParaRPr b="1">
              <a:solidFill>
                <a:schemeClr val="dk1"/>
              </a:solidFill>
            </a:endParaRPr>
          </a:p>
          <a:p>
            <a:pPr indent="0" lvl="0" marL="0" rtl="0" algn="l">
              <a:spcBef>
                <a:spcPts val="0"/>
              </a:spcBef>
              <a:spcAft>
                <a:spcPts val="0"/>
              </a:spcAft>
              <a:buNone/>
            </a:pPr>
            <a:r>
              <a:rPr lang="en-US">
                <a:solidFill>
                  <a:schemeClr val="dk1"/>
                </a:solidFill>
              </a:rPr>
              <a:t>Can become the Fulcio CA, Rekor, the Fulcio CA log, etc. Arbitrary software attack is trivial from there with MITM. Monitors may detect the attack, but Sigstore admins can’t recover without control of the root of trust.</a:t>
            </a:r>
            <a:endParaRPr>
              <a:solidFill>
                <a:schemeClr val="dk1"/>
              </a:solidFill>
            </a:endParaRPr>
          </a:p>
          <a:p>
            <a:pPr indent="0" lvl="0" marL="0" rtl="0" algn="l">
              <a:spcBef>
                <a:spcPts val="0"/>
              </a:spcBef>
              <a:spcAft>
                <a:spcPts val="0"/>
              </a:spcAft>
              <a:buNone/>
            </a:pPr>
            <a:r>
              <a:t/>
            </a:r>
            <a:endParaRPr/>
          </a:p>
        </p:txBody>
      </p:sp>
      <p:sp>
        <p:nvSpPr>
          <p:cNvPr id="393" name="Google Shape;393;g347ea180c2a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47b30754b8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47b30754b8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7b30754b8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47b30754b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7b30754b8_0_4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47b30754b8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647e1389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34647e13896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647e1389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131" name="Google Shape;131;g34647e13896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47ea180c2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1.0 from pipeline w/ witness-run-action to create SLSA attestation, stored in archivista</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maintainer</a:t>
            </a:r>
            <a:endParaRPr/>
          </a:p>
          <a:p>
            <a:pPr indent="0" lvl="0" marL="0" rtl="0" algn="l">
              <a:spcBef>
                <a:spcPts val="0"/>
              </a:spcBef>
              <a:spcAft>
                <a:spcPts val="0"/>
              </a:spcAft>
              <a:buNone/>
            </a:pPr>
            <a:r>
              <a:rPr lang="en-US"/>
              <a:t>Merge PR for “Malicious Bug Fix”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app-admin</a:t>
            </a:r>
            <a:endParaRPr/>
          </a:p>
          <a:p>
            <a:pPr indent="0" lvl="0" marL="0" rtl="0" algn="l">
              <a:spcBef>
                <a:spcPts val="0"/>
              </a:spcBef>
              <a:spcAft>
                <a:spcPts val="0"/>
              </a:spcAft>
              <a:buNone/>
            </a:pPr>
            <a:r>
              <a:rPr lang="en-US"/>
              <a:t>deploy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pipeline</a:t>
            </a:r>
            <a:endParaRPr/>
          </a:p>
          <a:p>
            <a:pPr indent="0" lvl="0" marL="0" rtl="0" algn="l">
              <a:spcBef>
                <a:spcPts val="0"/>
              </a:spcBef>
              <a:spcAft>
                <a:spcPts val="0"/>
              </a:spcAft>
              <a:buNone/>
            </a:pPr>
            <a:r>
              <a:rPr lang="en-US"/>
              <a:t>Create release 1.1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Role: release-approver</a:t>
            </a:r>
            <a:endParaRPr/>
          </a:p>
          <a:p>
            <a:pPr indent="0" lvl="0" marL="0" rtl="0" algn="l">
              <a:spcBef>
                <a:spcPts val="0"/>
              </a:spcBef>
              <a:spcAft>
                <a:spcPts val="0"/>
              </a:spcAft>
              <a:buNone/>
            </a:pPr>
            <a:r>
              <a:rPr lang="en-US">
                <a:solidFill>
                  <a:schemeClr val="dk1"/>
                </a:solidFill>
              </a:rPr>
              <a:t>Witness verify w/ policy fails</a:t>
            </a:r>
            <a:endParaRPr>
              <a:solidFill>
                <a:schemeClr val="dk1"/>
              </a:solidFill>
            </a:endParaRPr>
          </a:p>
          <a:p>
            <a:pPr indent="0" lvl="0" marL="0" rtl="0" algn="l">
              <a:spcBef>
                <a:spcPts val="0"/>
              </a:spcBef>
              <a:spcAft>
                <a:spcPts val="0"/>
              </a:spcAft>
              <a:buNone/>
            </a:pPr>
            <a:r>
              <a:rPr lang="en-US"/>
              <a:t>Don’t sign RSTUF metadata</a:t>
            </a:r>
            <a:endParaRPr/>
          </a:p>
          <a:p>
            <a:pPr indent="0" lvl="0" marL="0" rtl="0" algn="l">
              <a:spcBef>
                <a:spcPts val="0"/>
              </a:spcBef>
              <a:spcAft>
                <a:spcPts val="0"/>
              </a:spcAft>
              <a:buNone/>
            </a:pPr>
            <a:r>
              <a:rPr lang="en-US"/>
              <a:t>remove entry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Merge PR to fix release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release 1.2 from pipeline</a:t>
            </a:r>
            <a:endParaRPr/>
          </a:p>
          <a:p>
            <a:pPr indent="0" lvl="0" marL="0" rtl="0" algn="l">
              <a:spcBef>
                <a:spcPts val="0"/>
              </a:spcBef>
              <a:spcAft>
                <a:spcPts val="0"/>
              </a:spcAft>
              <a:buNone/>
            </a:pPr>
            <a:r>
              <a:rPr lang="en-US"/>
              <a:t>Add to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Witness verify w/ policy succeeds</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Still able to run 1.0</a:t>
            </a:r>
            <a:endParaRPr/>
          </a:p>
          <a:p>
            <a:pPr indent="0" lvl="0" marL="0" rtl="0" algn="l">
              <a:spcBef>
                <a:spcPts val="0"/>
              </a:spcBef>
              <a:spcAft>
                <a:spcPts val="0"/>
              </a:spcAft>
              <a:buNone/>
            </a:pPr>
            <a:r>
              <a:rPr lang="en-US"/>
              <a:t>Remove 1.0 metadata</a:t>
            </a:r>
            <a:endParaRPr/>
          </a:p>
          <a:p>
            <a:pPr indent="0" lvl="0" marL="0" rtl="0" algn="l">
              <a:spcBef>
                <a:spcPts val="0"/>
              </a:spcBef>
              <a:spcAft>
                <a:spcPts val="0"/>
              </a:spcAft>
              <a:buNone/>
            </a:pPr>
            <a:r>
              <a:rPr lang="en-US"/>
              <a:t>Sign RSTUF metadata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deploy 1.2</a:t>
            </a:r>
            <a:endParaRPr/>
          </a:p>
        </p:txBody>
      </p:sp>
      <p:sp>
        <p:nvSpPr>
          <p:cNvPr id="138" name="Google Shape;138;g347ea180c2a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1" name="Shape 11"/>
        <p:cNvGrpSpPr/>
        <p:nvPr/>
      </p:nvGrpSpPr>
      <p:grpSpPr>
        <a:xfrm>
          <a:off x="0" y="0"/>
          <a:ext cx="0" cy="0"/>
          <a:chOff x="0" y="0"/>
          <a:chExt cx="0" cy="0"/>
        </a:xfrm>
      </p:grpSpPr>
      <p:pic>
        <p:nvPicPr>
          <p:cNvPr descr="A close-up of a logo&#10;&#10;Description automatically generated" id="12" name="Google Shape;12;p2"/>
          <p:cNvPicPr preferRelativeResize="0"/>
          <p:nvPr/>
        </p:nvPicPr>
        <p:blipFill rotWithShape="1">
          <a:blip r:embed="rId2">
            <a:alphaModFix/>
          </a:blip>
          <a:srcRect b="0" l="0" r="0" t="0"/>
          <a:stretch/>
        </p:blipFill>
        <p:spPr>
          <a:xfrm>
            <a:off x="3809" y="0"/>
            <a:ext cx="12184381" cy="68580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13" name="Shape 13"/>
        <p:cNvGrpSpPr/>
        <p:nvPr/>
      </p:nvGrpSpPr>
      <p:grpSpPr>
        <a:xfrm>
          <a:off x="0" y="0"/>
          <a:ext cx="0" cy="0"/>
          <a:chOff x="0" y="0"/>
          <a:chExt cx="0" cy="0"/>
        </a:xfrm>
      </p:grpSpPr>
      <p:pic>
        <p:nvPicPr>
          <p:cNvPr descr="A close-up of a logo&#10;&#10;Description automatically generated" id="14" name="Google Shape;14;p3"/>
          <p:cNvPicPr preferRelativeResize="0"/>
          <p:nvPr/>
        </p:nvPicPr>
        <p:blipFill rotWithShape="1">
          <a:blip r:embed="rId2">
            <a:alphaModFix/>
          </a:blip>
          <a:srcRect b="0" l="0" r="0" t="0"/>
          <a:stretch/>
        </p:blipFill>
        <p:spPr>
          <a:xfrm>
            <a:off x="3809" y="0"/>
            <a:ext cx="12184381"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15" name="Shape 15"/>
        <p:cNvGrpSpPr/>
        <p:nvPr/>
      </p:nvGrpSpPr>
      <p:grpSpPr>
        <a:xfrm>
          <a:off x="0" y="0"/>
          <a:ext cx="0" cy="0"/>
          <a:chOff x="0" y="0"/>
          <a:chExt cx="0" cy="0"/>
        </a:xfrm>
      </p:grpSpPr>
      <p:pic>
        <p:nvPicPr>
          <p:cNvPr descr="A colorful gradient on a white background&#10;&#10;Description automatically generated" id="16" name="Google Shape;16;p4"/>
          <p:cNvPicPr preferRelativeResize="0"/>
          <p:nvPr/>
        </p:nvPicPr>
        <p:blipFill rotWithShape="1">
          <a:blip r:embed="rId2">
            <a:alphaModFix/>
          </a:blip>
          <a:srcRect b="0" l="0" r="0" t="0"/>
          <a:stretch/>
        </p:blipFill>
        <p:spPr>
          <a:xfrm>
            <a:off x="3809" y="0"/>
            <a:ext cx="12184381"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7" name="Shape 17"/>
        <p:cNvGrpSpPr/>
        <p:nvPr/>
      </p:nvGrpSpPr>
      <p:grpSpPr>
        <a:xfrm>
          <a:off x="0" y="0"/>
          <a:ext cx="0" cy="0"/>
          <a:chOff x="0" y="0"/>
          <a:chExt cx="0" cy="0"/>
        </a:xfrm>
      </p:grpSpPr>
      <p:pic>
        <p:nvPicPr>
          <p:cNvPr descr="A close-up of a logo&#10;&#10;Description automatically generated" id="18" name="Google Shape;18;p5"/>
          <p:cNvPicPr preferRelativeResize="0"/>
          <p:nvPr/>
        </p:nvPicPr>
        <p:blipFill rotWithShape="1">
          <a:blip r:embed="rId2">
            <a:alphaModFix/>
          </a:blip>
          <a:srcRect b="0" l="0" r="0" t="0"/>
          <a:stretch/>
        </p:blipFill>
        <p:spPr>
          <a:xfrm>
            <a:off x="3809" y="0"/>
            <a:ext cx="12184381"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19"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7"/>
          <p:cNvSpPr txBox="1"/>
          <p:nvPr>
            <p:ph type="title"/>
          </p:nvPr>
        </p:nvSpPr>
        <p:spPr>
          <a:xfrm>
            <a:off x="415600" y="593367"/>
            <a:ext cx="11360700" cy="8313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7"/>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
        <p:nvSpPr>
          <p:cNvPr id="23" name="Google Shape;23;p7"/>
          <p:cNvSpPr txBox="1"/>
          <p:nvPr>
            <p:ph idx="12" type="sldNum"/>
          </p:nvPr>
        </p:nvSpPr>
        <p:spPr>
          <a:xfrm>
            <a:off x="11330666" y="6251679"/>
            <a:ext cx="731700" cy="5247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8"/>
          <p:cNvSpPr txBox="1"/>
          <p:nvPr>
            <p:ph type="title"/>
          </p:nvPr>
        </p:nvSpPr>
        <p:spPr>
          <a:xfrm>
            <a:off x="415600" y="593367"/>
            <a:ext cx="11360700" cy="8313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8"/>
          <p:cNvSpPr txBox="1"/>
          <p:nvPr>
            <p:ph idx="1" type="body"/>
          </p:nvPr>
        </p:nvSpPr>
        <p:spPr>
          <a:xfrm>
            <a:off x="415600" y="1536633"/>
            <a:ext cx="5333100" cy="4555200"/>
          </a:xfrm>
          <a:prstGeom prst="rect">
            <a:avLst/>
          </a:prstGeom>
        </p:spPr>
        <p:txBody>
          <a:bodyPr anchorCtr="0" anchor="t" bIns="45700" lIns="91425" spcFirstLastPara="1" rIns="91425" wrap="square" tIns="45700">
            <a:normAutofit/>
          </a:bodyPr>
          <a:lstStyle>
            <a:lvl1pPr indent="-349250" lvl="0" marL="457200">
              <a:spcBef>
                <a:spcPts val="1000"/>
              </a:spcBef>
              <a:spcAft>
                <a:spcPts val="0"/>
              </a:spcAft>
              <a:buSzPts val="1900"/>
              <a:buChar char="•"/>
              <a:defRPr sz="1900"/>
            </a:lvl1pPr>
            <a:lvl2pPr indent="-330200" lvl="1" marL="914400">
              <a:spcBef>
                <a:spcPts val="500"/>
              </a:spcBef>
              <a:spcAft>
                <a:spcPts val="0"/>
              </a:spcAft>
              <a:buSzPts val="1600"/>
              <a:buChar char="•"/>
              <a:defRPr sz="1600"/>
            </a:lvl2pPr>
            <a:lvl3pPr indent="-330200" lvl="2" marL="1371600">
              <a:spcBef>
                <a:spcPts val="500"/>
              </a:spcBef>
              <a:spcAft>
                <a:spcPts val="0"/>
              </a:spcAft>
              <a:buSzPts val="1600"/>
              <a:buChar char="•"/>
              <a:defRPr sz="1600"/>
            </a:lvl3pPr>
            <a:lvl4pPr indent="-330200" lvl="3" marL="1828800">
              <a:spcBef>
                <a:spcPts val="500"/>
              </a:spcBef>
              <a:spcAft>
                <a:spcPts val="0"/>
              </a:spcAft>
              <a:buSzPts val="1600"/>
              <a:buChar char="•"/>
              <a:defRPr sz="1600"/>
            </a:lvl4pPr>
            <a:lvl5pPr indent="-330200" lvl="4" marL="2286000">
              <a:spcBef>
                <a:spcPts val="500"/>
              </a:spcBef>
              <a:spcAft>
                <a:spcPts val="0"/>
              </a:spcAft>
              <a:buSzPts val="1600"/>
              <a:buChar char="•"/>
              <a:defRPr sz="1600"/>
            </a:lvl5pPr>
            <a:lvl6pPr indent="-330200" lvl="5" marL="2743200">
              <a:spcBef>
                <a:spcPts val="500"/>
              </a:spcBef>
              <a:spcAft>
                <a:spcPts val="0"/>
              </a:spcAft>
              <a:buSzPts val="1600"/>
              <a:buChar char="•"/>
              <a:defRPr sz="1600"/>
            </a:lvl6pPr>
            <a:lvl7pPr indent="-330200" lvl="6" marL="3200400">
              <a:spcBef>
                <a:spcPts val="500"/>
              </a:spcBef>
              <a:spcAft>
                <a:spcPts val="0"/>
              </a:spcAft>
              <a:buSzPts val="1600"/>
              <a:buChar char="•"/>
              <a:defRPr sz="1600"/>
            </a:lvl7pPr>
            <a:lvl8pPr indent="-330200" lvl="7" marL="3657600">
              <a:spcBef>
                <a:spcPts val="500"/>
              </a:spcBef>
              <a:spcAft>
                <a:spcPts val="0"/>
              </a:spcAft>
              <a:buSzPts val="1600"/>
              <a:buChar char="•"/>
              <a:defRPr sz="1600"/>
            </a:lvl8pPr>
            <a:lvl9pPr indent="-330200" lvl="8" marL="4114800">
              <a:spcBef>
                <a:spcPts val="500"/>
              </a:spcBef>
              <a:spcAft>
                <a:spcPts val="0"/>
              </a:spcAft>
              <a:buSzPts val="1600"/>
              <a:buChar char="•"/>
              <a:defRPr sz="1600"/>
            </a:lvl9pPr>
          </a:lstStyle>
          <a:p/>
        </p:txBody>
      </p:sp>
      <p:sp>
        <p:nvSpPr>
          <p:cNvPr id="27" name="Google Shape;27;p8"/>
          <p:cNvSpPr txBox="1"/>
          <p:nvPr>
            <p:ph idx="2" type="body"/>
          </p:nvPr>
        </p:nvSpPr>
        <p:spPr>
          <a:xfrm>
            <a:off x="6443200" y="1536633"/>
            <a:ext cx="5333100" cy="4555200"/>
          </a:xfrm>
          <a:prstGeom prst="rect">
            <a:avLst/>
          </a:prstGeom>
        </p:spPr>
        <p:txBody>
          <a:bodyPr anchorCtr="0" anchor="t" bIns="45700" lIns="91425" spcFirstLastPara="1" rIns="91425" wrap="square" tIns="45700">
            <a:normAutofit/>
          </a:bodyPr>
          <a:lstStyle>
            <a:lvl1pPr indent="-349250" lvl="0" marL="457200">
              <a:spcBef>
                <a:spcPts val="1000"/>
              </a:spcBef>
              <a:spcAft>
                <a:spcPts val="0"/>
              </a:spcAft>
              <a:buSzPts val="1900"/>
              <a:buChar char="•"/>
              <a:defRPr sz="1900"/>
            </a:lvl1pPr>
            <a:lvl2pPr indent="-330200" lvl="1" marL="914400">
              <a:spcBef>
                <a:spcPts val="500"/>
              </a:spcBef>
              <a:spcAft>
                <a:spcPts val="0"/>
              </a:spcAft>
              <a:buSzPts val="1600"/>
              <a:buChar char="•"/>
              <a:defRPr sz="1600"/>
            </a:lvl2pPr>
            <a:lvl3pPr indent="-330200" lvl="2" marL="1371600">
              <a:spcBef>
                <a:spcPts val="500"/>
              </a:spcBef>
              <a:spcAft>
                <a:spcPts val="0"/>
              </a:spcAft>
              <a:buSzPts val="1600"/>
              <a:buChar char="•"/>
              <a:defRPr sz="1600"/>
            </a:lvl3pPr>
            <a:lvl4pPr indent="-330200" lvl="3" marL="1828800">
              <a:spcBef>
                <a:spcPts val="500"/>
              </a:spcBef>
              <a:spcAft>
                <a:spcPts val="0"/>
              </a:spcAft>
              <a:buSzPts val="1600"/>
              <a:buChar char="•"/>
              <a:defRPr sz="1600"/>
            </a:lvl4pPr>
            <a:lvl5pPr indent="-330200" lvl="4" marL="2286000">
              <a:spcBef>
                <a:spcPts val="500"/>
              </a:spcBef>
              <a:spcAft>
                <a:spcPts val="0"/>
              </a:spcAft>
              <a:buSzPts val="1600"/>
              <a:buChar char="•"/>
              <a:defRPr sz="1600"/>
            </a:lvl5pPr>
            <a:lvl6pPr indent="-330200" lvl="5" marL="2743200">
              <a:spcBef>
                <a:spcPts val="500"/>
              </a:spcBef>
              <a:spcAft>
                <a:spcPts val="0"/>
              </a:spcAft>
              <a:buSzPts val="1600"/>
              <a:buChar char="•"/>
              <a:defRPr sz="1600"/>
            </a:lvl6pPr>
            <a:lvl7pPr indent="-330200" lvl="6" marL="3200400">
              <a:spcBef>
                <a:spcPts val="500"/>
              </a:spcBef>
              <a:spcAft>
                <a:spcPts val="0"/>
              </a:spcAft>
              <a:buSzPts val="1600"/>
              <a:buChar char="•"/>
              <a:defRPr sz="1600"/>
            </a:lvl7pPr>
            <a:lvl8pPr indent="-330200" lvl="7" marL="3657600">
              <a:spcBef>
                <a:spcPts val="500"/>
              </a:spcBef>
              <a:spcAft>
                <a:spcPts val="0"/>
              </a:spcAft>
              <a:buSzPts val="1600"/>
              <a:buChar char="•"/>
              <a:defRPr sz="1600"/>
            </a:lvl8pPr>
            <a:lvl9pPr indent="-330200" lvl="8" marL="4114800">
              <a:spcBef>
                <a:spcPts val="500"/>
              </a:spcBef>
              <a:spcAft>
                <a:spcPts val="0"/>
              </a:spcAft>
              <a:buSzPts val="1600"/>
              <a:buChar char="•"/>
              <a:defRPr sz="1600"/>
            </a:lvl9pPr>
          </a:lstStyle>
          <a:p/>
        </p:txBody>
      </p:sp>
      <p:sp>
        <p:nvSpPr>
          <p:cNvPr id="28" name="Google Shape;28;p8"/>
          <p:cNvSpPr txBox="1"/>
          <p:nvPr>
            <p:ph idx="12" type="sldNum"/>
          </p:nvPr>
        </p:nvSpPr>
        <p:spPr>
          <a:xfrm>
            <a:off x="11330666" y="6251679"/>
            <a:ext cx="731700" cy="5247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DjaOXFXBUQ0qjM34NphofXD3XRiS7zrn/view" TargetMode="External"/><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5.png"/><Relationship Id="rId11" Type="http://schemas.openxmlformats.org/officeDocument/2006/relationships/image" Target="../media/image2.png"/><Relationship Id="rId10" Type="http://schemas.openxmlformats.org/officeDocument/2006/relationships/image" Target="../media/image15.png"/><Relationship Id="rId12" Type="http://schemas.openxmlformats.org/officeDocument/2006/relationships/image" Target="../media/image3.png"/><Relationship Id="rId9"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uCJ9GoIErrKGcHaxsyfGT-cJxX3UYlwI/view" TargetMode="External"/><Relationship Id="rId4" Type="http://schemas.openxmlformats.org/officeDocument/2006/relationships/image" Target="../media/image3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drive.google.com/file/d/1jkUcUjXrtWIEVHUx3Gey3YNqGK6yEPh7/view" TargetMode="External"/><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2.png"/><Relationship Id="rId10" Type="http://schemas.openxmlformats.org/officeDocument/2006/relationships/image" Target="../media/image44.png"/><Relationship Id="rId9" Type="http://schemas.openxmlformats.org/officeDocument/2006/relationships/image" Target="../media/image42.png"/><Relationship Id="rId5" Type="http://schemas.openxmlformats.org/officeDocument/2006/relationships/image" Target="../media/image33.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32.png"/><Relationship Id="rId10" Type="http://schemas.openxmlformats.org/officeDocument/2006/relationships/image" Target="../media/image44.png"/><Relationship Id="rId9" Type="http://schemas.openxmlformats.org/officeDocument/2006/relationships/image" Target="../media/image42.png"/><Relationship Id="rId5" Type="http://schemas.openxmlformats.org/officeDocument/2006/relationships/image" Target="../media/image33.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6.jpg"/><Relationship Id="rId10" Type="http://schemas.openxmlformats.org/officeDocument/2006/relationships/image" Target="../media/image19.png"/><Relationship Id="rId9" Type="http://schemas.openxmlformats.org/officeDocument/2006/relationships/image" Target="../media/image11.png"/><Relationship Id="rId5" Type="http://schemas.openxmlformats.org/officeDocument/2006/relationships/image" Target="../media/image47.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6.jpg"/><Relationship Id="rId11" Type="http://schemas.openxmlformats.org/officeDocument/2006/relationships/image" Target="../media/image50.png"/><Relationship Id="rId10" Type="http://schemas.openxmlformats.org/officeDocument/2006/relationships/image" Target="../media/image19.png"/><Relationship Id="rId12" Type="http://schemas.openxmlformats.org/officeDocument/2006/relationships/image" Target="../media/image49.png"/><Relationship Id="rId9" Type="http://schemas.openxmlformats.org/officeDocument/2006/relationships/image" Target="../media/image11.png"/><Relationship Id="rId5" Type="http://schemas.openxmlformats.org/officeDocument/2006/relationships/image" Target="../media/image47.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0.png"/><Relationship Id="rId9" Type="http://schemas.openxmlformats.org/officeDocument/2006/relationships/image" Target="../media/image47.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9.png"/><Relationship Id="rId8"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9"/>
          <p:cNvSpPr txBox="1"/>
          <p:nvPr/>
        </p:nvSpPr>
        <p:spPr>
          <a:xfrm>
            <a:off x="524217" y="2103437"/>
            <a:ext cx="6532754" cy="1325563"/>
          </a:xfrm>
          <a:prstGeom prst="rect">
            <a:avLst/>
          </a:prstGeom>
          <a:noFill/>
          <a:ln>
            <a:noFill/>
          </a:ln>
        </p:spPr>
        <p:txBody>
          <a:bodyPr anchorCtr="0" anchor="ctr" bIns="45700" lIns="91425" spcFirstLastPara="1" rIns="91425" wrap="square" tIns="45700">
            <a:normAutofit fontScale="55000"/>
          </a:bodyPr>
          <a:lstStyle/>
          <a:p>
            <a:pPr indent="0" lvl="0" marL="0" marR="0" rtl="0" algn="l">
              <a:lnSpc>
                <a:spcPct val="90000"/>
              </a:lnSpc>
              <a:spcBef>
                <a:spcPts val="0"/>
              </a:spcBef>
              <a:spcAft>
                <a:spcPts val="0"/>
              </a:spcAft>
              <a:buClr>
                <a:schemeClr val="dk1"/>
              </a:buClr>
              <a:buSzPct val="100000"/>
              <a:buFont typeface="Arial"/>
              <a:buNone/>
            </a:pPr>
            <a:r>
              <a:rPr b="1" lang="en-US" sz="8000">
                <a:solidFill>
                  <a:schemeClr val="dk1"/>
                </a:solidFill>
              </a:rPr>
              <a:t>Identity-based Trust - Till Death Do We Part?</a:t>
            </a:r>
            <a:endParaRPr/>
          </a:p>
        </p:txBody>
      </p:sp>
      <p:sp>
        <p:nvSpPr>
          <p:cNvPr id="34" name="Google Shape;34;p9"/>
          <p:cNvSpPr txBox="1"/>
          <p:nvPr/>
        </p:nvSpPr>
        <p:spPr>
          <a:xfrm>
            <a:off x="524217" y="3635282"/>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Arial"/>
              <a:buNone/>
            </a:pPr>
            <a:r>
              <a:rPr lang="en-US" sz="3200">
                <a:solidFill>
                  <a:schemeClr val="dk1"/>
                </a:solidFill>
              </a:rPr>
              <a:t>Kairo De Araujo - Independent</a:t>
            </a:r>
            <a:endParaRPr sz="3200">
              <a:solidFill>
                <a:schemeClr val="dk1"/>
              </a:solidFill>
            </a:endParaRPr>
          </a:p>
          <a:p>
            <a:pPr indent="0" lvl="0" marL="0" marR="0" rtl="0" algn="l">
              <a:lnSpc>
                <a:spcPct val="90000"/>
              </a:lnSpc>
              <a:spcBef>
                <a:spcPts val="0"/>
              </a:spcBef>
              <a:spcAft>
                <a:spcPts val="0"/>
              </a:spcAft>
              <a:buClr>
                <a:schemeClr val="dk1"/>
              </a:buClr>
              <a:buSzPts val="3200"/>
              <a:buFont typeface="Arial"/>
              <a:buNone/>
            </a:pPr>
            <a:r>
              <a:rPr lang="en-US" sz="3200">
                <a:solidFill>
                  <a:schemeClr val="dk1"/>
                </a:solidFill>
              </a:rPr>
              <a:t>John Kjell - ControlPlane</a:t>
            </a:r>
            <a:endParaRPr sz="3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8"/>
          <p:cNvPicPr preferRelativeResize="0"/>
          <p:nvPr/>
        </p:nvPicPr>
        <p:blipFill>
          <a:blip r:embed="rId3">
            <a:alphaModFix/>
          </a:blip>
          <a:stretch>
            <a:fillRect/>
          </a:stretch>
        </p:blipFill>
        <p:spPr>
          <a:xfrm>
            <a:off x="0" y="2644929"/>
            <a:ext cx="12192000" cy="3211943"/>
          </a:xfrm>
          <a:prstGeom prst="rect">
            <a:avLst/>
          </a:prstGeom>
          <a:noFill/>
          <a:ln>
            <a:noFill/>
          </a:ln>
        </p:spPr>
      </p:pic>
      <p:sp>
        <p:nvSpPr>
          <p:cNvPr id="148" name="Google Shape;148;p18"/>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149" name="Google Shape;149;p18"/>
          <p:cNvSpPr txBox="1"/>
          <p:nvPr/>
        </p:nvSpPr>
        <p:spPr>
          <a:xfrm>
            <a:off x="559900" y="960150"/>
            <a:ext cx="6922200" cy="1260300"/>
          </a:xfrm>
          <a:prstGeom prst="rect">
            <a:avLst/>
          </a:prstGeom>
          <a:noFill/>
          <a:ln>
            <a:noFill/>
          </a:ln>
        </p:spPr>
        <p:txBody>
          <a:bodyPr anchorCtr="0" anchor="ctr" bIns="45700" lIns="91425" spcFirstLastPara="1" rIns="91425" wrap="square" tIns="45700">
            <a:normAutofit fontScale="92500"/>
          </a:bodyPr>
          <a:lstStyle/>
          <a:p>
            <a:pPr indent="0" lvl="0" marL="457200" rtl="0" algn="ctr">
              <a:lnSpc>
                <a:spcPct val="90000"/>
              </a:lnSpc>
              <a:spcBef>
                <a:spcPts val="0"/>
              </a:spcBef>
              <a:spcAft>
                <a:spcPts val="0"/>
              </a:spcAft>
              <a:buNone/>
            </a:pPr>
            <a:r>
              <a:rPr b="1" lang="en-US" sz="5500">
                <a:solidFill>
                  <a:schemeClr val="dk1"/>
                </a:solidFill>
              </a:rPr>
              <a:t>🎉 Release - v1.0  🎉</a:t>
            </a:r>
            <a:endParaRPr b="1" sz="5500">
              <a:solidFill>
                <a:schemeClr val="dk1"/>
              </a:solidFill>
            </a:endParaRPr>
          </a:p>
        </p:txBody>
      </p:sp>
      <p:pic>
        <p:nvPicPr>
          <p:cNvPr id="150" name="Google Shape;150;p18"/>
          <p:cNvPicPr preferRelativeResize="0"/>
          <p:nvPr/>
        </p:nvPicPr>
        <p:blipFill>
          <a:blip r:embed="rId4">
            <a:alphaModFix/>
          </a:blip>
          <a:stretch>
            <a:fillRect/>
          </a:stretch>
        </p:blipFill>
        <p:spPr>
          <a:xfrm>
            <a:off x="1695675" y="2545775"/>
            <a:ext cx="8800651" cy="3410250"/>
          </a:xfrm>
          <a:prstGeom prst="rect">
            <a:avLst/>
          </a:prstGeom>
          <a:noFill/>
          <a:ln>
            <a:noFill/>
          </a:ln>
        </p:spPr>
      </p:pic>
      <p:pic>
        <p:nvPicPr>
          <p:cNvPr id="151" name="Google Shape;151;p18"/>
          <p:cNvPicPr preferRelativeResize="0"/>
          <p:nvPr/>
        </p:nvPicPr>
        <p:blipFill>
          <a:blip r:embed="rId5">
            <a:alphaModFix/>
          </a:blip>
          <a:stretch>
            <a:fillRect/>
          </a:stretch>
        </p:blipFill>
        <p:spPr>
          <a:xfrm>
            <a:off x="0" y="2000187"/>
            <a:ext cx="12192001" cy="45014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157" name="Google Shape;157;p19"/>
          <p:cNvSpPr txBox="1"/>
          <p:nvPr/>
        </p:nvSpPr>
        <p:spPr>
          <a:xfrm>
            <a:off x="559900" y="960150"/>
            <a:ext cx="6922200" cy="1260300"/>
          </a:xfrm>
          <a:prstGeom prst="rect">
            <a:avLst/>
          </a:prstGeom>
          <a:noFill/>
          <a:ln>
            <a:noFill/>
          </a:ln>
        </p:spPr>
        <p:txBody>
          <a:bodyPr anchorCtr="0" anchor="ctr" bIns="45700" lIns="91425" spcFirstLastPara="1" rIns="91425" wrap="square" tIns="45700">
            <a:normAutofit fontScale="92500"/>
          </a:bodyPr>
          <a:lstStyle/>
          <a:p>
            <a:pPr indent="0" lvl="0" marL="457200" rtl="0" algn="ctr">
              <a:lnSpc>
                <a:spcPct val="90000"/>
              </a:lnSpc>
              <a:spcBef>
                <a:spcPts val="0"/>
              </a:spcBef>
              <a:spcAft>
                <a:spcPts val="0"/>
              </a:spcAft>
              <a:buNone/>
            </a:pPr>
            <a:r>
              <a:rPr b="1" lang="en-US" sz="5500">
                <a:solidFill>
                  <a:schemeClr val="dk1"/>
                </a:solidFill>
              </a:rPr>
              <a:t>🎉 Release - v1.0  🎉</a:t>
            </a:r>
            <a:endParaRPr b="1" sz="5500">
              <a:solidFill>
                <a:schemeClr val="dk1"/>
              </a:solidFill>
            </a:endParaRPr>
          </a:p>
        </p:txBody>
      </p:sp>
      <p:pic>
        <p:nvPicPr>
          <p:cNvPr id="158" name="Google Shape;158;p19"/>
          <p:cNvPicPr preferRelativeResize="0"/>
          <p:nvPr/>
        </p:nvPicPr>
        <p:blipFill>
          <a:blip r:embed="rId3">
            <a:alphaModFix/>
          </a:blip>
          <a:stretch>
            <a:fillRect/>
          </a:stretch>
        </p:blipFill>
        <p:spPr>
          <a:xfrm>
            <a:off x="1252400" y="2220450"/>
            <a:ext cx="9687199" cy="4332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164" name="Google Shape;164;p20"/>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Supply Chain Threats</a:t>
            </a:r>
            <a:endParaRPr/>
          </a:p>
        </p:txBody>
      </p:sp>
      <p:sp>
        <p:nvSpPr>
          <p:cNvPr id="165" name="Google Shape;165;p20"/>
          <p:cNvSpPr txBox="1"/>
          <p:nvPr/>
        </p:nvSpPr>
        <p:spPr>
          <a:xfrm>
            <a:off x="559897" y="960144"/>
            <a:ext cx="11178600" cy="5440500"/>
          </a:xfrm>
          <a:prstGeom prst="rect">
            <a:avLst/>
          </a:prstGeom>
          <a:noFill/>
          <a:ln>
            <a:noFill/>
          </a:ln>
        </p:spPr>
        <p:txBody>
          <a:bodyPr anchorCtr="0" anchor="ctr" bIns="45700" lIns="91425" spcFirstLastPara="1" rIns="91425" wrap="square" tIns="45700">
            <a:normAutofit/>
          </a:bodyPr>
          <a:lstStyle/>
          <a:p>
            <a:pPr indent="0" lvl="0" marL="457200" rtl="0" algn="l">
              <a:lnSpc>
                <a:spcPct val="90000"/>
              </a:lnSpc>
              <a:spcBef>
                <a:spcPts val="0"/>
              </a:spcBef>
              <a:spcAft>
                <a:spcPts val="0"/>
              </a:spcAft>
              <a:buNone/>
            </a:pPr>
            <a:r>
              <a:t/>
            </a:r>
            <a:endParaRPr b="1" sz="5500">
              <a:solidFill>
                <a:schemeClr val="dk1"/>
              </a:solidFill>
            </a:endParaRPr>
          </a:p>
          <a:p>
            <a:pPr indent="0" lvl="0" marL="457200" rtl="0" algn="ctr">
              <a:lnSpc>
                <a:spcPct val="90000"/>
              </a:lnSpc>
              <a:spcBef>
                <a:spcPts val="0"/>
              </a:spcBef>
              <a:spcAft>
                <a:spcPts val="0"/>
              </a:spcAft>
              <a:buNone/>
            </a:pPr>
            <a:r>
              <a:t/>
            </a:r>
            <a:endParaRPr b="1" sz="5500">
              <a:solidFill>
                <a:schemeClr val="dk1"/>
              </a:solidFill>
            </a:endParaRPr>
          </a:p>
          <a:p>
            <a:pPr indent="0" lvl="0" marL="457200" rtl="0" algn="ctr">
              <a:lnSpc>
                <a:spcPct val="90000"/>
              </a:lnSpc>
              <a:spcBef>
                <a:spcPts val="0"/>
              </a:spcBef>
              <a:spcAft>
                <a:spcPts val="0"/>
              </a:spcAft>
              <a:buNone/>
            </a:pPr>
            <a:r>
              <a:t/>
            </a:r>
            <a:endParaRPr b="1" sz="5500">
              <a:solidFill>
                <a:schemeClr val="dk1"/>
              </a:solidFill>
            </a:endParaRPr>
          </a:p>
          <a:p>
            <a:pPr indent="0" lvl="0" marL="457200" rtl="0" algn="ctr">
              <a:lnSpc>
                <a:spcPct val="90000"/>
              </a:lnSpc>
              <a:spcBef>
                <a:spcPts val="0"/>
              </a:spcBef>
              <a:spcAft>
                <a:spcPts val="0"/>
              </a:spcAft>
              <a:buNone/>
            </a:pPr>
            <a:r>
              <a:t/>
            </a:r>
            <a:endParaRPr b="1" sz="5500">
              <a:solidFill>
                <a:schemeClr val="dk1"/>
              </a:solidFill>
            </a:endParaRPr>
          </a:p>
          <a:p>
            <a:pPr indent="0" lvl="0" marL="457200" rtl="0" algn="ctr">
              <a:lnSpc>
                <a:spcPct val="90000"/>
              </a:lnSpc>
              <a:spcBef>
                <a:spcPts val="0"/>
              </a:spcBef>
              <a:spcAft>
                <a:spcPts val="0"/>
              </a:spcAft>
              <a:buNone/>
            </a:pPr>
            <a:r>
              <a:t/>
            </a:r>
            <a:endParaRPr b="1" sz="5500">
              <a:solidFill>
                <a:schemeClr val="dk1"/>
              </a:solidFill>
            </a:endParaRPr>
          </a:p>
          <a:p>
            <a:pPr indent="0" lvl="0" marL="457200" rtl="0" algn="ctr">
              <a:lnSpc>
                <a:spcPct val="90000"/>
              </a:lnSpc>
              <a:spcBef>
                <a:spcPts val="0"/>
              </a:spcBef>
              <a:spcAft>
                <a:spcPts val="0"/>
              </a:spcAft>
              <a:buNone/>
            </a:pPr>
            <a:r>
              <a:t/>
            </a:r>
            <a:endParaRPr b="1" sz="5500">
              <a:solidFill>
                <a:schemeClr val="dk1"/>
              </a:solidFill>
            </a:endParaRPr>
          </a:p>
        </p:txBody>
      </p:sp>
      <p:pic>
        <p:nvPicPr>
          <p:cNvPr id="166" name="Google Shape;166;p20" title="Screenshot 2025-04-02 at 16.58.45.png"/>
          <p:cNvPicPr preferRelativeResize="0"/>
          <p:nvPr/>
        </p:nvPicPr>
        <p:blipFill>
          <a:blip r:embed="rId3">
            <a:alphaModFix/>
          </a:blip>
          <a:stretch>
            <a:fillRect/>
          </a:stretch>
        </p:blipFill>
        <p:spPr>
          <a:xfrm>
            <a:off x="0" y="1567041"/>
            <a:ext cx="12192000" cy="4226719"/>
          </a:xfrm>
          <a:prstGeom prst="rect">
            <a:avLst/>
          </a:prstGeom>
          <a:noFill/>
          <a:ln>
            <a:noFill/>
          </a:ln>
        </p:spPr>
      </p:pic>
      <p:sp>
        <p:nvSpPr>
          <p:cNvPr id="167" name="Google Shape;167;p20"/>
          <p:cNvSpPr/>
          <p:nvPr/>
        </p:nvSpPr>
        <p:spPr>
          <a:xfrm>
            <a:off x="4297675" y="1725925"/>
            <a:ext cx="2937600" cy="213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173" name="Google Shape;173;p21"/>
          <p:cNvSpPr txBox="1"/>
          <p:nvPr/>
        </p:nvSpPr>
        <p:spPr>
          <a:xfrm>
            <a:off x="716275" y="4370400"/>
            <a:ext cx="3954900" cy="1108500"/>
          </a:xfrm>
          <a:prstGeom prst="rect">
            <a:avLst/>
          </a:prstGeom>
          <a:noFill/>
          <a:ln>
            <a:noFill/>
          </a:ln>
        </p:spPr>
        <p:txBody>
          <a:bodyPr anchorCtr="0" anchor="ctr" bIns="45700" lIns="91425" spcFirstLastPara="1" rIns="91425" wrap="square" tIns="45700">
            <a:normAutofit lnSpcReduction="20000"/>
          </a:bodyPr>
          <a:lstStyle/>
          <a:p>
            <a:pPr indent="0" lvl="0" marL="457200" rtl="0" algn="ctr">
              <a:lnSpc>
                <a:spcPct val="90000"/>
              </a:lnSpc>
              <a:spcBef>
                <a:spcPts val="0"/>
              </a:spcBef>
              <a:spcAft>
                <a:spcPts val="0"/>
              </a:spcAft>
              <a:buNone/>
            </a:pPr>
            <a:r>
              <a:rPr lang="en-US" sz="4300">
                <a:solidFill>
                  <a:schemeClr val="dk1"/>
                </a:solidFill>
              </a:rPr>
              <a:t>Vulnerability Scans</a:t>
            </a:r>
            <a:endParaRPr sz="4300">
              <a:solidFill>
                <a:schemeClr val="dk1"/>
              </a:solidFill>
            </a:endParaRPr>
          </a:p>
        </p:txBody>
      </p:sp>
      <p:pic>
        <p:nvPicPr>
          <p:cNvPr id="174" name="Google Shape;174;p21"/>
          <p:cNvPicPr preferRelativeResize="0"/>
          <p:nvPr/>
        </p:nvPicPr>
        <p:blipFill>
          <a:blip r:embed="rId3">
            <a:alphaModFix/>
          </a:blip>
          <a:stretch>
            <a:fillRect/>
          </a:stretch>
        </p:blipFill>
        <p:spPr>
          <a:xfrm>
            <a:off x="152400" y="1228780"/>
            <a:ext cx="11887201" cy="2989213"/>
          </a:xfrm>
          <a:prstGeom prst="rect">
            <a:avLst/>
          </a:prstGeom>
          <a:noFill/>
          <a:ln>
            <a:noFill/>
          </a:ln>
        </p:spPr>
      </p:pic>
      <p:pic>
        <p:nvPicPr>
          <p:cNvPr id="175" name="Google Shape;175;p21"/>
          <p:cNvPicPr preferRelativeResize="0"/>
          <p:nvPr/>
        </p:nvPicPr>
        <p:blipFill>
          <a:blip r:embed="rId4">
            <a:alphaModFix/>
          </a:blip>
          <a:stretch>
            <a:fillRect/>
          </a:stretch>
        </p:blipFill>
        <p:spPr>
          <a:xfrm>
            <a:off x="178890" y="4370400"/>
            <a:ext cx="1028700" cy="876300"/>
          </a:xfrm>
          <a:prstGeom prst="rect">
            <a:avLst/>
          </a:prstGeom>
          <a:noFill/>
          <a:ln>
            <a:noFill/>
          </a:ln>
        </p:spPr>
      </p:pic>
      <p:pic>
        <p:nvPicPr>
          <p:cNvPr id="176" name="Google Shape;176;p21"/>
          <p:cNvPicPr preferRelativeResize="0"/>
          <p:nvPr/>
        </p:nvPicPr>
        <p:blipFill>
          <a:blip r:embed="rId4">
            <a:alphaModFix/>
          </a:blip>
          <a:stretch>
            <a:fillRect/>
          </a:stretch>
        </p:blipFill>
        <p:spPr>
          <a:xfrm>
            <a:off x="1554290" y="5631300"/>
            <a:ext cx="1028700" cy="876300"/>
          </a:xfrm>
          <a:prstGeom prst="rect">
            <a:avLst/>
          </a:prstGeom>
          <a:noFill/>
          <a:ln>
            <a:noFill/>
          </a:ln>
        </p:spPr>
      </p:pic>
      <p:sp>
        <p:nvSpPr>
          <p:cNvPr id="177" name="Google Shape;177;p21"/>
          <p:cNvSpPr txBox="1"/>
          <p:nvPr/>
        </p:nvSpPr>
        <p:spPr>
          <a:xfrm>
            <a:off x="1428750" y="5583800"/>
            <a:ext cx="3954900" cy="1108500"/>
          </a:xfrm>
          <a:prstGeom prst="rect">
            <a:avLst/>
          </a:prstGeom>
          <a:noFill/>
          <a:ln>
            <a:noFill/>
          </a:ln>
        </p:spPr>
        <p:txBody>
          <a:bodyPr anchorCtr="0" anchor="ctr" bIns="45700" lIns="91425" spcFirstLastPara="1" rIns="91425" wrap="square" tIns="45700">
            <a:normAutofit lnSpcReduction="20000"/>
          </a:bodyPr>
          <a:lstStyle/>
          <a:p>
            <a:pPr indent="0" lvl="0" marL="457200" rtl="0" algn="ctr">
              <a:lnSpc>
                <a:spcPct val="90000"/>
              </a:lnSpc>
              <a:spcBef>
                <a:spcPts val="0"/>
              </a:spcBef>
              <a:spcAft>
                <a:spcPts val="0"/>
              </a:spcAft>
              <a:buNone/>
            </a:pPr>
            <a:r>
              <a:rPr lang="en-US" sz="4300">
                <a:solidFill>
                  <a:schemeClr val="dk1"/>
                </a:solidFill>
              </a:rPr>
              <a:t>SAST &amp; DAST</a:t>
            </a:r>
            <a:endParaRPr sz="4300">
              <a:solidFill>
                <a:schemeClr val="dk1"/>
              </a:solidFill>
            </a:endParaRPr>
          </a:p>
        </p:txBody>
      </p:sp>
      <p:pic>
        <p:nvPicPr>
          <p:cNvPr id="178" name="Google Shape;178;p21"/>
          <p:cNvPicPr preferRelativeResize="0"/>
          <p:nvPr/>
        </p:nvPicPr>
        <p:blipFill>
          <a:blip r:embed="rId4">
            <a:alphaModFix/>
          </a:blip>
          <a:stretch>
            <a:fillRect/>
          </a:stretch>
        </p:blipFill>
        <p:spPr>
          <a:xfrm>
            <a:off x="4606090" y="4462750"/>
            <a:ext cx="1028700" cy="876300"/>
          </a:xfrm>
          <a:prstGeom prst="rect">
            <a:avLst/>
          </a:prstGeom>
          <a:noFill/>
          <a:ln>
            <a:noFill/>
          </a:ln>
        </p:spPr>
      </p:pic>
      <p:sp>
        <p:nvSpPr>
          <p:cNvPr id="179" name="Google Shape;179;p21"/>
          <p:cNvSpPr txBox="1"/>
          <p:nvPr/>
        </p:nvSpPr>
        <p:spPr>
          <a:xfrm>
            <a:off x="4671175" y="4370400"/>
            <a:ext cx="3954900" cy="1108500"/>
          </a:xfrm>
          <a:prstGeom prst="rect">
            <a:avLst/>
          </a:prstGeom>
          <a:noFill/>
          <a:ln>
            <a:noFill/>
          </a:ln>
        </p:spPr>
        <p:txBody>
          <a:bodyPr anchorCtr="0" anchor="ctr" bIns="45700" lIns="91425" spcFirstLastPara="1" rIns="91425" wrap="square" tIns="45700">
            <a:normAutofit lnSpcReduction="20000"/>
          </a:bodyPr>
          <a:lstStyle/>
          <a:p>
            <a:pPr indent="0" lvl="0" marL="457200" rtl="0" algn="ctr">
              <a:lnSpc>
                <a:spcPct val="90000"/>
              </a:lnSpc>
              <a:spcBef>
                <a:spcPts val="0"/>
              </a:spcBef>
              <a:spcAft>
                <a:spcPts val="0"/>
              </a:spcAft>
              <a:buNone/>
            </a:pPr>
            <a:r>
              <a:rPr lang="en-US" sz="4300">
                <a:solidFill>
                  <a:schemeClr val="dk1"/>
                </a:solidFill>
              </a:rPr>
              <a:t>Code Reviews</a:t>
            </a:r>
            <a:endParaRPr sz="4300">
              <a:solidFill>
                <a:schemeClr val="dk1"/>
              </a:solidFill>
            </a:endParaRPr>
          </a:p>
        </p:txBody>
      </p:sp>
      <p:pic>
        <p:nvPicPr>
          <p:cNvPr id="180" name="Google Shape;180;p21"/>
          <p:cNvPicPr preferRelativeResize="0"/>
          <p:nvPr/>
        </p:nvPicPr>
        <p:blipFill>
          <a:blip r:embed="rId4">
            <a:alphaModFix/>
          </a:blip>
          <a:stretch>
            <a:fillRect/>
          </a:stretch>
        </p:blipFill>
        <p:spPr>
          <a:xfrm>
            <a:off x="8183715" y="4486500"/>
            <a:ext cx="1028700" cy="876300"/>
          </a:xfrm>
          <a:prstGeom prst="rect">
            <a:avLst/>
          </a:prstGeom>
          <a:noFill/>
          <a:ln>
            <a:noFill/>
          </a:ln>
        </p:spPr>
      </p:pic>
      <p:sp>
        <p:nvSpPr>
          <p:cNvPr id="181" name="Google Shape;181;p21"/>
          <p:cNvSpPr txBox="1"/>
          <p:nvPr/>
        </p:nvSpPr>
        <p:spPr>
          <a:xfrm>
            <a:off x="7977975" y="4370400"/>
            <a:ext cx="3954900" cy="1108500"/>
          </a:xfrm>
          <a:prstGeom prst="rect">
            <a:avLst/>
          </a:prstGeom>
          <a:noFill/>
          <a:ln>
            <a:noFill/>
          </a:ln>
        </p:spPr>
        <p:txBody>
          <a:bodyPr anchorCtr="0" anchor="ctr" bIns="45700" lIns="91425" spcFirstLastPara="1" rIns="91425" wrap="square" tIns="45700">
            <a:normAutofit/>
          </a:bodyPr>
          <a:lstStyle/>
          <a:p>
            <a:pPr indent="0" lvl="0" marL="457200" rtl="0" algn="ctr">
              <a:lnSpc>
                <a:spcPct val="90000"/>
              </a:lnSpc>
              <a:spcBef>
                <a:spcPts val="0"/>
              </a:spcBef>
              <a:spcAft>
                <a:spcPts val="0"/>
              </a:spcAft>
              <a:buNone/>
            </a:pPr>
            <a:r>
              <a:rPr lang="en-US" sz="4300">
                <a:solidFill>
                  <a:schemeClr val="dk1"/>
                </a:solidFill>
              </a:rPr>
              <a:t>Testing</a:t>
            </a:r>
            <a:endParaRPr sz="4300">
              <a:solidFill>
                <a:schemeClr val="dk1"/>
              </a:solidFill>
            </a:endParaRPr>
          </a:p>
        </p:txBody>
      </p:sp>
      <p:pic>
        <p:nvPicPr>
          <p:cNvPr id="182" name="Google Shape;182;p21"/>
          <p:cNvPicPr preferRelativeResize="0"/>
          <p:nvPr/>
        </p:nvPicPr>
        <p:blipFill>
          <a:blip r:embed="rId4">
            <a:alphaModFix/>
          </a:blip>
          <a:stretch>
            <a:fillRect/>
          </a:stretch>
        </p:blipFill>
        <p:spPr>
          <a:xfrm>
            <a:off x="6137715" y="5595000"/>
            <a:ext cx="1028700" cy="876300"/>
          </a:xfrm>
          <a:prstGeom prst="rect">
            <a:avLst/>
          </a:prstGeom>
          <a:noFill/>
          <a:ln>
            <a:noFill/>
          </a:ln>
        </p:spPr>
      </p:pic>
      <p:sp>
        <p:nvSpPr>
          <p:cNvPr id="183" name="Google Shape;183;p21"/>
          <p:cNvSpPr txBox="1"/>
          <p:nvPr/>
        </p:nvSpPr>
        <p:spPr>
          <a:xfrm>
            <a:off x="6366625" y="5478900"/>
            <a:ext cx="3954900" cy="1108500"/>
          </a:xfrm>
          <a:prstGeom prst="rect">
            <a:avLst/>
          </a:prstGeom>
          <a:noFill/>
          <a:ln>
            <a:noFill/>
          </a:ln>
        </p:spPr>
        <p:txBody>
          <a:bodyPr anchorCtr="0" anchor="ctr" bIns="45700" lIns="91425" spcFirstLastPara="1" rIns="91425" wrap="square" tIns="45700">
            <a:normAutofit lnSpcReduction="20000"/>
          </a:bodyPr>
          <a:lstStyle/>
          <a:p>
            <a:pPr indent="0" lvl="0" marL="457200" rtl="0" algn="ctr">
              <a:lnSpc>
                <a:spcPct val="90000"/>
              </a:lnSpc>
              <a:spcBef>
                <a:spcPts val="0"/>
              </a:spcBef>
              <a:spcAft>
                <a:spcPts val="0"/>
              </a:spcAft>
              <a:buNone/>
            </a:pPr>
            <a:r>
              <a:rPr lang="en-US" sz="4300">
                <a:solidFill>
                  <a:schemeClr val="dk1"/>
                </a:solidFill>
              </a:rPr>
              <a:t>License Compliance</a:t>
            </a:r>
            <a:endParaRPr sz="43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189" name="Google Shape;189;p22"/>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190" name="Google Shape;190;p22"/>
          <p:cNvSpPr txBox="1"/>
          <p:nvPr/>
        </p:nvSpPr>
        <p:spPr>
          <a:xfrm>
            <a:off x="559897" y="960144"/>
            <a:ext cx="11178600" cy="5440500"/>
          </a:xfrm>
          <a:prstGeom prst="rect">
            <a:avLst/>
          </a:prstGeom>
          <a:noFill/>
          <a:ln>
            <a:noFill/>
          </a:ln>
        </p:spPr>
        <p:txBody>
          <a:bodyPr anchorCtr="0" anchor="ctr" bIns="45700" lIns="91425" spcFirstLastPara="1" rIns="91425" wrap="square" tIns="45700">
            <a:normAutofit/>
          </a:bodyPr>
          <a:lstStyle/>
          <a:p>
            <a:pPr indent="0" lvl="0" marL="457200" rtl="0" algn="ctr">
              <a:lnSpc>
                <a:spcPct val="90000"/>
              </a:lnSpc>
              <a:spcBef>
                <a:spcPts val="0"/>
              </a:spcBef>
              <a:spcAft>
                <a:spcPts val="0"/>
              </a:spcAft>
              <a:buNone/>
            </a:pPr>
            <a:r>
              <a:rPr b="1" lang="en-US" sz="5500">
                <a:solidFill>
                  <a:schemeClr val="dk1"/>
                </a:solidFill>
              </a:rPr>
              <a:t>Demo - v1.1</a:t>
            </a:r>
            <a:endParaRPr b="1" sz="5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196" name="Google Shape;196;p23"/>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pic>
        <p:nvPicPr>
          <p:cNvPr id="197" name="Google Shape;197;p23" title="KubeConEU2025-demo-v1.1.mp4">
            <a:hlinkClick r:id="rId3"/>
          </p:cNvPr>
          <p:cNvPicPr preferRelativeResize="0"/>
          <p:nvPr/>
        </p:nvPicPr>
        <p:blipFill>
          <a:blip r:embed="rId4">
            <a:alphaModFix/>
          </a:blip>
          <a:stretch>
            <a:fillRect/>
          </a:stretch>
        </p:blipFill>
        <p:spPr>
          <a:xfrm>
            <a:off x="0" y="0"/>
            <a:ext cx="12192000" cy="68579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203" name="Google Shape;203;p24"/>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pic>
        <p:nvPicPr>
          <p:cNvPr id="204" name="Google Shape;204;p24"/>
          <p:cNvPicPr preferRelativeResize="0"/>
          <p:nvPr/>
        </p:nvPicPr>
        <p:blipFill>
          <a:blip r:embed="rId3">
            <a:alphaModFix/>
          </a:blip>
          <a:stretch>
            <a:fillRect/>
          </a:stretch>
        </p:blipFill>
        <p:spPr>
          <a:xfrm>
            <a:off x="0" y="2370397"/>
            <a:ext cx="12192000" cy="3059906"/>
          </a:xfrm>
          <a:prstGeom prst="rect">
            <a:avLst/>
          </a:prstGeom>
          <a:noFill/>
          <a:ln>
            <a:noFill/>
          </a:ln>
        </p:spPr>
      </p:pic>
      <p:pic>
        <p:nvPicPr>
          <p:cNvPr id="205" name="Google Shape;205;p24"/>
          <p:cNvPicPr preferRelativeResize="0"/>
          <p:nvPr/>
        </p:nvPicPr>
        <p:blipFill>
          <a:blip r:embed="rId4">
            <a:alphaModFix/>
          </a:blip>
          <a:stretch>
            <a:fillRect/>
          </a:stretch>
        </p:blipFill>
        <p:spPr>
          <a:xfrm>
            <a:off x="684388" y="856900"/>
            <a:ext cx="10823224" cy="5792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211" name="Google Shape;211;p25"/>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pic>
        <p:nvPicPr>
          <p:cNvPr id="212" name="Google Shape;212;p25"/>
          <p:cNvPicPr preferRelativeResize="0"/>
          <p:nvPr/>
        </p:nvPicPr>
        <p:blipFill>
          <a:blip r:embed="rId3">
            <a:alphaModFix/>
          </a:blip>
          <a:stretch>
            <a:fillRect/>
          </a:stretch>
        </p:blipFill>
        <p:spPr>
          <a:xfrm>
            <a:off x="0" y="1881102"/>
            <a:ext cx="12192000" cy="42387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218" name="Google Shape;218;p26"/>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219" name="Google Shape;219;p26"/>
          <p:cNvSpPr txBox="1"/>
          <p:nvPr/>
        </p:nvSpPr>
        <p:spPr>
          <a:xfrm>
            <a:off x="559897" y="960144"/>
            <a:ext cx="11178600" cy="5440500"/>
          </a:xfrm>
          <a:prstGeom prst="rect">
            <a:avLst/>
          </a:prstGeom>
          <a:noFill/>
          <a:ln>
            <a:noFill/>
          </a:ln>
        </p:spPr>
        <p:txBody>
          <a:bodyPr anchorCtr="0" anchor="ctr" bIns="45700" lIns="91425" spcFirstLastPara="1" rIns="91425" wrap="square" tIns="45700">
            <a:normAutofit/>
          </a:bodyPr>
          <a:lstStyle/>
          <a:p>
            <a:pPr indent="0" lvl="0" marL="457200" rtl="0" algn="l">
              <a:lnSpc>
                <a:spcPct val="90000"/>
              </a:lnSpc>
              <a:spcBef>
                <a:spcPts val="0"/>
              </a:spcBef>
              <a:spcAft>
                <a:spcPts val="0"/>
              </a:spcAft>
              <a:buNone/>
            </a:pPr>
            <a:r>
              <a:rPr b="1" lang="en-US" sz="5500">
                <a:solidFill>
                  <a:schemeClr val="dk1"/>
                </a:solidFill>
              </a:rPr>
              <a:t>You’re human and you release bad software 🐛</a:t>
            </a:r>
            <a:endParaRPr b="1" sz="5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225" name="Google Shape;225;p27"/>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226" name="Google Shape;226;p27"/>
          <p:cNvSpPr txBox="1"/>
          <p:nvPr/>
        </p:nvSpPr>
        <p:spPr>
          <a:xfrm>
            <a:off x="506697" y="960144"/>
            <a:ext cx="11178600" cy="5440500"/>
          </a:xfrm>
          <a:prstGeom prst="rect">
            <a:avLst/>
          </a:prstGeom>
          <a:noFill/>
          <a:ln>
            <a:noFill/>
          </a:ln>
        </p:spPr>
        <p:txBody>
          <a:bodyPr anchorCtr="0" anchor="ctr" bIns="45700" lIns="91425" spcFirstLastPara="1" rIns="91425" wrap="square" tIns="45700">
            <a:normAutofit/>
          </a:bodyPr>
          <a:lstStyle/>
          <a:p>
            <a:pPr indent="0" lvl="0" marL="457200" rtl="0" algn="ctr">
              <a:lnSpc>
                <a:spcPct val="90000"/>
              </a:lnSpc>
              <a:spcBef>
                <a:spcPts val="0"/>
              </a:spcBef>
              <a:spcAft>
                <a:spcPts val="0"/>
              </a:spcAft>
              <a:buNone/>
            </a:pPr>
            <a:r>
              <a:rPr b="1" lang="en-US" sz="5500">
                <a:solidFill>
                  <a:schemeClr val="dk1"/>
                </a:solidFill>
              </a:rPr>
              <a:t>Demo - v1.2</a:t>
            </a:r>
            <a:endParaRPr b="1" sz="5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pic>
        <p:nvPicPr>
          <p:cNvPr id="39" name="Google Shape;39;p10"/>
          <p:cNvPicPr preferRelativeResize="0"/>
          <p:nvPr/>
        </p:nvPicPr>
        <p:blipFill>
          <a:blip r:embed="rId3">
            <a:alphaModFix/>
          </a:blip>
          <a:stretch>
            <a:fillRect/>
          </a:stretch>
        </p:blipFill>
        <p:spPr>
          <a:xfrm>
            <a:off x="2452111" y="2706988"/>
            <a:ext cx="1060000" cy="1347315"/>
          </a:xfrm>
          <a:prstGeom prst="rect">
            <a:avLst/>
          </a:prstGeom>
          <a:noFill/>
          <a:ln>
            <a:noFill/>
          </a:ln>
        </p:spPr>
      </p:pic>
      <p:pic>
        <p:nvPicPr>
          <p:cNvPr id="40" name="Google Shape;40;p10"/>
          <p:cNvPicPr preferRelativeResize="0"/>
          <p:nvPr/>
        </p:nvPicPr>
        <p:blipFill>
          <a:blip r:embed="rId4">
            <a:alphaModFix/>
          </a:blip>
          <a:stretch>
            <a:fillRect/>
          </a:stretch>
        </p:blipFill>
        <p:spPr>
          <a:xfrm>
            <a:off x="734988" y="1333500"/>
            <a:ext cx="4179174" cy="1275400"/>
          </a:xfrm>
          <a:prstGeom prst="rect">
            <a:avLst/>
          </a:prstGeom>
          <a:noFill/>
          <a:ln>
            <a:noFill/>
          </a:ln>
        </p:spPr>
      </p:pic>
      <p:pic>
        <p:nvPicPr>
          <p:cNvPr id="41" name="Google Shape;41;p10"/>
          <p:cNvPicPr preferRelativeResize="0"/>
          <p:nvPr/>
        </p:nvPicPr>
        <p:blipFill>
          <a:blip r:embed="rId5">
            <a:alphaModFix/>
          </a:blip>
          <a:stretch>
            <a:fillRect/>
          </a:stretch>
        </p:blipFill>
        <p:spPr>
          <a:xfrm>
            <a:off x="6397475" y="984887"/>
            <a:ext cx="3855227" cy="1624025"/>
          </a:xfrm>
          <a:prstGeom prst="rect">
            <a:avLst/>
          </a:prstGeom>
          <a:noFill/>
          <a:ln>
            <a:noFill/>
          </a:ln>
        </p:spPr>
      </p:pic>
      <p:pic>
        <p:nvPicPr>
          <p:cNvPr id="42" name="Google Shape;42;p10"/>
          <p:cNvPicPr preferRelativeResize="0"/>
          <p:nvPr/>
        </p:nvPicPr>
        <p:blipFill>
          <a:blip r:embed="rId6">
            <a:alphaModFix/>
          </a:blip>
          <a:stretch>
            <a:fillRect/>
          </a:stretch>
        </p:blipFill>
        <p:spPr>
          <a:xfrm>
            <a:off x="3836037" y="3067878"/>
            <a:ext cx="596900" cy="596922"/>
          </a:xfrm>
          <a:prstGeom prst="rect">
            <a:avLst/>
          </a:prstGeom>
          <a:noFill/>
          <a:ln>
            <a:noFill/>
          </a:ln>
        </p:spPr>
      </p:pic>
      <p:pic>
        <p:nvPicPr>
          <p:cNvPr id="43" name="Google Shape;43;p10"/>
          <p:cNvPicPr preferRelativeResize="0"/>
          <p:nvPr/>
        </p:nvPicPr>
        <p:blipFill>
          <a:blip r:embed="rId7">
            <a:alphaModFix/>
          </a:blip>
          <a:stretch>
            <a:fillRect/>
          </a:stretch>
        </p:blipFill>
        <p:spPr>
          <a:xfrm>
            <a:off x="7373550" y="2963919"/>
            <a:ext cx="1903073" cy="913433"/>
          </a:xfrm>
          <a:prstGeom prst="rect">
            <a:avLst/>
          </a:prstGeom>
          <a:noFill/>
          <a:ln>
            <a:noFill/>
          </a:ln>
        </p:spPr>
      </p:pic>
      <p:pic>
        <p:nvPicPr>
          <p:cNvPr id="44" name="Google Shape;44;p10"/>
          <p:cNvPicPr preferRelativeResize="0"/>
          <p:nvPr/>
        </p:nvPicPr>
        <p:blipFill>
          <a:blip r:embed="rId8">
            <a:alphaModFix/>
          </a:blip>
          <a:stretch>
            <a:fillRect/>
          </a:stretch>
        </p:blipFill>
        <p:spPr>
          <a:xfrm>
            <a:off x="1216232" y="2618450"/>
            <a:ext cx="1176768" cy="1495774"/>
          </a:xfrm>
          <a:prstGeom prst="rect">
            <a:avLst/>
          </a:prstGeom>
          <a:noFill/>
          <a:ln>
            <a:noFill/>
          </a:ln>
        </p:spPr>
      </p:pic>
      <p:pic>
        <p:nvPicPr>
          <p:cNvPr id="45" name="Google Shape;45;p10"/>
          <p:cNvPicPr preferRelativeResize="0"/>
          <p:nvPr/>
        </p:nvPicPr>
        <p:blipFill>
          <a:blip r:embed="rId9">
            <a:alphaModFix/>
          </a:blip>
          <a:stretch>
            <a:fillRect/>
          </a:stretch>
        </p:blipFill>
        <p:spPr>
          <a:xfrm>
            <a:off x="4006426" y="4232384"/>
            <a:ext cx="4179150" cy="1111872"/>
          </a:xfrm>
          <a:prstGeom prst="rect">
            <a:avLst/>
          </a:prstGeom>
          <a:noFill/>
          <a:ln>
            <a:noFill/>
          </a:ln>
        </p:spPr>
      </p:pic>
      <p:pic>
        <p:nvPicPr>
          <p:cNvPr id="46" name="Google Shape;46;p10"/>
          <p:cNvPicPr preferRelativeResize="0"/>
          <p:nvPr/>
        </p:nvPicPr>
        <p:blipFill>
          <a:blip r:embed="rId10">
            <a:alphaModFix/>
          </a:blip>
          <a:stretch>
            <a:fillRect/>
          </a:stretch>
        </p:blipFill>
        <p:spPr>
          <a:xfrm>
            <a:off x="1231575" y="5462394"/>
            <a:ext cx="2857500" cy="895350"/>
          </a:xfrm>
          <a:prstGeom prst="rect">
            <a:avLst/>
          </a:prstGeom>
          <a:noFill/>
          <a:ln>
            <a:noFill/>
          </a:ln>
        </p:spPr>
      </p:pic>
      <p:pic>
        <p:nvPicPr>
          <p:cNvPr id="47" name="Google Shape;47;p10"/>
          <p:cNvPicPr preferRelativeResize="0"/>
          <p:nvPr/>
        </p:nvPicPr>
        <p:blipFill>
          <a:blip r:embed="rId11">
            <a:alphaModFix/>
          </a:blip>
          <a:stretch>
            <a:fillRect/>
          </a:stretch>
        </p:blipFill>
        <p:spPr>
          <a:xfrm>
            <a:off x="4667251" y="5429052"/>
            <a:ext cx="2857500" cy="962025"/>
          </a:xfrm>
          <a:prstGeom prst="rect">
            <a:avLst/>
          </a:prstGeom>
          <a:noFill/>
          <a:ln>
            <a:noFill/>
          </a:ln>
        </p:spPr>
      </p:pic>
      <p:pic>
        <p:nvPicPr>
          <p:cNvPr id="48" name="Google Shape;48;p10"/>
          <p:cNvPicPr preferRelativeResize="0"/>
          <p:nvPr/>
        </p:nvPicPr>
        <p:blipFill>
          <a:blip r:embed="rId12">
            <a:alphaModFix/>
          </a:blip>
          <a:stretch>
            <a:fillRect/>
          </a:stretch>
        </p:blipFill>
        <p:spPr>
          <a:xfrm>
            <a:off x="8102926" y="5419515"/>
            <a:ext cx="2857500" cy="981075"/>
          </a:xfrm>
          <a:prstGeom prst="rect">
            <a:avLst/>
          </a:prstGeom>
          <a:noFill/>
          <a:ln>
            <a:noFill/>
          </a:ln>
        </p:spPr>
      </p:pic>
      <p:sp>
        <p:nvSpPr>
          <p:cNvPr id="49" name="Google Shape;49;p10"/>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Buckle Up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232" name="Google Shape;232;p28"/>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pic>
        <p:nvPicPr>
          <p:cNvPr id="233" name="Google Shape;233;p28" title="KubeConEU2025 - Demo v1.2 (part 1).mp4">
            <a:hlinkClick r:id="rId3"/>
          </p:cNvPr>
          <p:cNvPicPr preferRelativeResize="0"/>
          <p:nvPr/>
        </p:nvPicPr>
        <p:blipFill>
          <a:blip r:embed="rId4">
            <a:alphaModFix/>
          </a:blip>
          <a:stretch>
            <a:fillRect/>
          </a:stretch>
        </p:blipFill>
        <p:spPr>
          <a:xfrm>
            <a:off x="0" y="12"/>
            <a:ext cx="12192024"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9" title="Screenshot 2025-04-02 at 16.58.45.png"/>
          <p:cNvPicPr preferRelativeResize="0"/>
          <p:nvPr/>
        </p:nvPicPr>
        <p:blipFill>
          <a:blip r:embed="rId3">
            <a:alphaModFix/>
          </a:blip>
          <a:stretch>
            <a:fillRect/>
          </a:stretch>
        </p:blipFill>
        <p:spPr>
          <a:xfrm>
            <a:off x="0" y="2534841"/>
            <a:ext cx="12192000" cy="4226719"/>
          </a:xfrm>
          <a:prstGeom prst="rect">
            <a:avLst/>
          </a:prstGeom>
          <a:noFill/>
          <a:ln>
            <a:noFill/>
          </a:ln>
        </p:spPr>
      </p:pic>
      <p:sp>
        <p:nvSpPr>
          <p:cNvPr id="239" name="Google Shape;239;p29"/>
          <p:cNvSpPr/>
          <p:nvPr/>
        </p:nvSpPr>
        <p:spPr>
          <a:xfrm>
            <a:off x="7114600" y="1905000"/>
            <a:ext cx="4684800" cy="4743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9"/>
          <p:cNvSpPr txBox="1"/>
          <p:nvPr/>
        </p:nvSpPr>
        <p:spPr>
          <a:xfrm>
            <a:off x="387750" y="-249325"/>
            <a:ext cx="9778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TUF: Securing the content distribution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246" name="Google Shape;246;p30"/>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247" name="Google Shape;247;p30"/>
          <p:cNvSpPr txBox="1"/>
          <p:nvPr/>
        </p:nvSpPr>
        <p:spPr>
          <a:xfrm>
            <a:off x="506697" y="960144"/>
            <a:ext cx="11178600" cy="5440500"/>
          </a:xfrm>
          <a:prstGeom prst="rect">
            <a:avLst/>
          </a:prstGeom>
          <a:noFill/>
          <a:ln>
            <a:noFill/>
          </a:ln>
        </p:spPr>
        <p:txBody>
          <a:bodyPr anchorCtr="0" anchor="ctr" bIns="45700" lIns="91425" spcFirstLastPara="1" rIns="91425" wrap="square" tIns="45700">
            <a:normAutofit/>
          </a:bodyPr>
          <a:lstStyle/>
          <a:p>
            <a:pPr indent="0" lvl="0" marL="457200" rtl="0" algn="ctr">
              <a:lnSpc>
                <a:spcPct val="90000"/>
              </a:lnSpc>
              <a:spcBef>
                <a:spcPts val="0"/>
              </a:spcBef>
              <a:spcAft>
                <a:spcPts val="0"/>
              </a:spcAft>
              <a:buNone/>
            </a:pPr>
            <a:r>
              <a:rPr b="1" lang="en-US" sz="5500">
                <a:solidFill>
                  <a:schemeClr val="dk1"/>
                </a:solidFill>
              </a:rPr>
              <a:t>Demo - v1.2</a:t>
            </a:r>
            <a:endParaRPr b="1" sz="55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253" name="Google Shape;253;p31"/>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pic>
        <p:nvPicPr>
          <p:cNvPr id="254" name="Google Shape;254;p31" title="KubeConEU2025 - Demo v1.2 (part 2).mp4">
            <a:hlinkClick r:id="rId3"/>
          </p:cNvPr>
          <p:cNvPicPr preferRelativeResize="0"/>
          <p:nvPr/>
        </p:nvPicPr>
        <p:blipFill>
          <a:blip r:embed="rId4">
            <a:alphaModFix/>
          </a:blip>
          <a:stretch>
            <a:fillRect/>
          </a:stretch>
        </p:blipFill>
        <p:spPr>
          <a:xfrm>
            <a:off x="0" y="12"/>
            <a:ext cx="12192000" cy="68579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p:nvPr/>
        </p:nvSpPr>
        <p:spPr>
          <a:xfrm>
            <a:off x="9127867" y="2352033"/>
            <a:ext cx="2473200" cy="2668800"/>
          </a:xfrm>
          <a:prstGeom prst="can">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latin typeface="Source Sans Pro"/>
                <a:ea typeface="Source Sans Pro"/>
                <a:cs typeface="Source Sans Pro"/>
                <a:sym typeface="Source Sans Pro"/>
              </a:rPr>
              <a:t>Artifact Storage</a:t>
            </a:r>
            <a:endParaRPr sz="1900">
              <a:latin typeface="Source Sans Pro"/>
              <a:ea typeface="Source Sans Pro"/>
              <a:cs typeface="Source Sans Pro"/>
              <a:sym typeface="Source Sans Pro"/>
            </a:endParaRPr>
          </a:p>
        </p:txBody>
      </p:sp>
      <p:sp>
        <p:nvSpPr>
          <p:cNvPr id="260" name="Google Shape;260;p32"/>
          <p:cNvSpPr txBox="1"/>
          <p:nvPr/>
        </p:nvSpPr>
        <p:spPr>
          <a:xfrm>
            <a:off x="9084817" y="3785267"/>
            <a:ext cx="2559300" cy="10314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700">
                <a:solidFill>
                  <a:schemeClr val="dk2"/>
                </a:solidFill>
                <a:latin typeface="Source Sans Pro"/>
                <a:ea typeface="Source Sans Pro"/>
                <a:cs typeface="Source Sans Pro"/>
                <a:sym typeface="Source Sans Pro"/>
              </a:rPr>
              <a:t>swf/software:1.0</a:t>
            </a:r>
            <a:endParaRPr sz="17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US" sz="1700">
                <a:solidFill>
                  <a:schemeClr val="dk2"/>
                </a:solidFill>
                <a:latin typeface="Source Sans Pro"/>
                <a:ea typeface="Source Sans Pro"/>
                <a:cs typeface="Source Sans Pro"/>
                <a:sym typeface="Source Sans Pro"/>
              </a:rPr>
              <a:t>swf/software:1.1</a:t>
            </a:r>
            <a:br>
              <a:rPr lang="en-US" sz="1700">
                <a:solidFill>
                  <a:schemeClr val="dk2"/>
                </a:solidFill>
                <a:latin typeface="Source Sans Pro"/>
                <a:ea typeface="Source Sans Pro"/>
                <a:cs typeface="Source Sans Pro"/>
                <a:sym typeface="Source Sans Pro"/>
              </a:rPr>
            </a:br>
            <a:r>
              <a:rPr lang="en-US" sz="1700">
                <a:solidFill>
                  <a:schemeClr val="dk2"/>
                </a:solidFill>
                <a:latin typeface="Source Sans Pro"/>
                <a:ea typeface="Source Sans Pro"/>
                <a:cs typeface="Source Sans Pro"/>
                <a:sym typeface="Source Sans Pro"/>
              </a:rPr>
              <a:t>swf/software:1.2</a:t>
            </a:r>
            <a:endParaRPr sz="1700">
              <a:solidFill>
                <a:schemeClr val="dk2"/>
              </a:solidFill>
              <a:latin typeface="Source Sans Pro"/>
              <a:ea typeface="Source Sans Pro"/>
              <a:cs typeface="Source Sans Pro"/>
              <a:sym typeface="Source Sans Pro"/>
            </a:endParaRPr>
          </a:p>
        </p:txBody>
      </p:sp>
      <p:sp>
        <p:nvSpPr>
          <p:cNvPr id="261" name="Google Shape;261;p32"/>
          <p:cNvSpPr/>
          <p:nvPr/>
        </p:nvSpPr>
        <p:spPr>
          <a:xfrm>
            <a:off x="6096000" y="785767"/>
            <a:ext cx="2182500" cy="1955700"/>
          </a:xfrm>
          <a:prstGeom prst="can">
            <a:avLst>
              <a:gd fmla="val 25000" name="adj"/>
            </a:avLst>
          </a:prstGeom>
          <a:solidFill>
            <a:srgbClr val="6897B8"/>
          </a:solidFill>
          <a:ln cap="flat" cmpd="sng" w="9525">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latin typeface="Source Sans Pro"/>
                <a:ea typeface="Source Sans Pro"/>
                <a:cs typeface="Source Sans Pro"/>
                <a:sym typeface="Source Sans Pro"/>
              </a:rPr>
              <a:t>TUF metadata storage</a:t>
            </a:r>
            <a:endParaRPr sz="1900">
              <a:latin typeface="Source Sans Pro"/>
              <a:ea typeface="Source Sans Pro"/>
              <a:cs typeface="Source Sans Pro"/>
              <a:sym typeface="Source Sans Pro"/>
            </a:endParaRPr>
          </a:p>
        </p:txBody>
      </p:sp>
      <p:sp>
        <p:nvSpPr>
          <p:cNvPr id="262" name="Google Shape;262;p32"/>
          <p:cNvSpPr txBox="1"/>
          <p:nvPr/>
        </p:nvSpPr>
        <p:spPr>
          <a:xfrm>
            <a:off x="8736050" y="701167"/>
            <a:ext cx="12579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400">
                <a:solidFill>
                  <a:schemeClr val="dk2"/>
                </a:solidFill>
                <a:latin typeface="Source Sans Pro"/>
                <a:ea typeface="Source Sans Pro"/>
                <a:cs typeface="Source Sans Pro"/>
                <a:sym typeface="Source Sans Pro"/>
              </a:rPr>
              <a:t>HTTP/S</a:t>
            </a:r>
            <a:endParaRPr b="1" sz="2400">
              <a:solidFill>
                <a:schemeClr val="dk2"/>
              </a:solidFill>
              <a:latin typeface="Source Sans Pro"/>
              <a:ea typeface="Source Sans Pro"/>
              <a:cs typeface="Source Sans Pro"/>
              <a:sym typeface="Source Sans Pro"/>
            </a:endParaRPr>
          </a:p>
        </p:txBody>
      </p:sp>
      <p:pic>
        <p:nvPicPr>
          <p:cNvPr id="263" name="Google Shape;263;p32"/>
          <p:cNvPicPr preferRelativeResize="0"/>
          <p:nvPr/>
        </p:nvPicPr>
        <p:blipFill>
          <a:blip r:embed="rId3">
            <a:alphaModFix/>
          </a:blip>
          <a:stretch>
            <a:fillRect/>
          </a:stretch>
        </p:blipFill>
        <p:spPr>
          <a:xfrm>
            <a:off x="9758633" y="1098933"/>
            <a:ext cx="635099" cy="615600"/>
          </a:xfrm>
          <a:prstGeom prst="rect">
            <a:avLst/>
          </a:prstGeom>
          <a:noFill/>
          <a:ln>
            <a:noFill/>
          </a:ln>
        </p:spPr>
      </p:pic>
      <p:pic>
        <p:nvPicPr>
          <p:cNvPr id="264" name="Google Shape;264;p32"/>
          <p:cNvPicPr preferRelativeResize="0"/>
          <p:nvPr/>
        </p:nvPicPr>
        <p:blipFill>
          <a:blip r:embed="rId4">
            <a:alphaModFix/>
          </a:blip>
          <a:stretch>
            <a:fillRect/>
          </a:stretch>
        </p:blipFill>
        <p:spPr>
          <a:xfrm>
            <a:off x="10451700" y="1150683"/>
            <a:ext cx="513200" cy="513200"/>
          </a:xfrm>
          <a:prstGeom prst="rect">
            <a:avLst/>
          </a:prstGeom>
          <a:noFill/>
          <a:ln>
            <a:noFill/>
          </a:ln>
        </p:spPr>
      </p:pic>
      <p:pic>
        <p:nvPicPr>
          <p:cNvPr id="265" name="Google Shape;265;p32"/>
          <p:cNvPicPr preferRelativeResize="0"/>
          <p:nvPr/>
        </p:nvPicPr>
        <p:blipFill>
          <a:blip r:embed="rId5">
            <a:alphaModFix/>
          </a:blip>
          <a:stretch>
            <a:fillRect/>
          </a:stretch>
        </p:blipFill>
        <p:spPr>
          <a:xfrm>
            <a:off x="10341367" y="1674683"/>
            <a:ext cx="893613" cy="615600"/>
          </a:xfrm>
          <a:prstGeom prst="rect">
            <a:avLst/>
          </a:prstGeom>
          <a:noFill/>
          <a:ln>
            <a:noFill/>
          </a:ln>
        </p:spPr>
      </p:pic>
      <p:pic>
        <p:nvPicPr>
          <p:cNvPr id="266" name="Google Shape;266;p32"/>
          <p:cNvPicPr preferRelativeResize="0"/>
          <p:nvPr/>
        </p:nvPicPr>
        <p:blipFill>
          <a:blip r:embed="rId6">
            <a:alphaModFix/>
          </a:blip>
          <a:stretch>
            <a:fillRect/>
          </a:stretch>
        </p:blipFill>
        <p:spPr>
          <a:xfrm>
            <a:off x="9237233" y="1150667"/>
            <a:ext cx="441867" cy="443833"/>
          </a:xfrm>
          <a:prstGeom prst="rect">
            <a:avLst/>
          </a:prstGeom>
          <a:noFill/>
          <a:ln>
            <a:noFill/>
          </a:ln>
        </p:spPr>
      </p:pic>
      <p:pic>
        <p:nvPicPr>
          <p:cNvPr id="267" name="Google Shape;267;p32"/>
          <p:cNvPicPr preferRelativeResize="0"/>
          <p:nvPr/>
        </p:nvPicPr>
        <p:blipFill>
          <a:blip r:embed="rId7">
            <a:alphaModFix/>
          </a:blip>
          <a:stretch>
            <a:fillRect/>
          </a:stretch>
        </p:blipFill>
        <p:spPr>
          <a:xfrm>
            <a:off x="9955267" y="1667333"/>
            <a:ext cx="615600" cy="615600"/>
          </a:xfrm>
          <a:prstGeom prst="rect">
            <a:avLst/>
          </a:prstGeom>
          <a:noFill/>
          <a:ln>
            <a:noFill/>
          </a:ln>
        </p:spPr>
      </p:pic>
      <p:pic>
        <p:nvPicPr>
          <p:cNvPr id="268" name="Google Shape;268;p32"/>
          <p:cNvPicPr preferRelativeResize="0"/>
          <p:nvPr/>
        </p:nvPicPr>
        <p:blipFill>
          <a:blip r:embed="rId8">
            <a:alphaModFix/>
          </a:blip>
          <a:stretch>
            <a:fillRect/>
          </a:stretch>
        </p:blipFill>
        <p:spPr>
          <a:xfrm>
            <a:off x="9073533" y="2031800"/>
            <a:ext cx="371700" cy="371700"/>
          </a:xfrm>
          <a:prstGeom prst="rect">
            <a:avLst/>
          </a:prstGeom>
          <a:noFill/>
          <a:ln>
            <a:noFill/>
          </a:ln>
        </p:spPr>
      </p:pic>
      <p:pic>
        <p:nvPicPr>
          <p:cNvPr id="269" name="Google Shape;269;p32"/>
          <p:cNvPicPr preferRelativeResize="0"/>
          <p:nvPr/>
        </p:nvPicPr>
        <p:blipFill>
          <a:blip r:embed="rId9">
            <a:alphaModFix/>
          </a:blip>
          <a:stretch>
            <a:fillRect/>
          </a:stretch>
        </p:blipFill>
        <p:spPr>
          <a:xfrm>
            <a:off x="9384367" y="1697033"/>
            <a:ext cx="570900" cy="570900"/>
          </a:xfrm>
          <a:prstGeom prst="rect">
            <a:avLst/>
          </a:prstGeom>
          <a:noFill/>
          <a:ln>
            <a:noFill/>
          </a:ln>
        </p:spPr>
      </p:pic>
      <p:sp>
        <p:nvSpPr>
          <p:cNvPr id="270" name="Google Shape;270;p32"/>
          <p:cNvSpPr/>
          <p:nvPr/>
        </p:nvSpPr>
        <p:spPr>
          <a:xfrm>
            <a:off x="589767" y="2961568"/>
            <a:ext cx="1505100" cy="69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latin typeface="Source Sans Pro"/>
                <a:ea typeface="Source Sans Pro"/>
                <a:cs typeface="Source Sans Pro"/>
                <a:sym typeface="Source Sans Pro"/>
              </a:rPr>
              <a:t>TUF Client</a:t>
            </a:r>
            <a:endParaRPr sz="1900">
              <a:latin typeface="Source Sans Pro"/>
              <a:ea typeface="Source Sans Pro"/>
              <a:cs typeface="Source Sans Pro"/>
              <a:sym typeface="Source Sans Pro"/>
            </a:endParaRPr>
          </a:p>
          <a:p>
            <a:pPr indent="0" lvl="0" marL="0" rtl="0" algn="ctr">
              <a:spcBef>
                <a:spcPts val="0"/>
              </a:spcBef>
              <a:spcAft>
                <a:spcPts val="0"/>
              </a:spcAft>
              <a:buNone/>
            </a:pPr>
            <a:r>
              <a:rPr lang="en-US" sz="1900">
                <a:latin typeface="Source Sans Pro"/>
                <a:ea typeface="Source Sans Pro"/>
                <a:cs typeface="Source Sans Pro"/>
                <a:sym typeface="Source Sans Pro"/>
              </a:rPr>
              <a:t>(root v1)</a:t>
            </a:r>
            <a:endParaRPr sz="1900">
              <a:latin typeface="Source Sans Pro"/>
              <a:ea typeface="Source Sans Pro"/>
              <a:cs typeface="Source Sans Pro"/>
              <a:sym typeface="Source Sans Pro"/>
            </a:endParaRPr>
          </a:p>
        </p:txBody>
      </p:sp>
      <p:sp>
        <p:nvSpPr>
          <p:cNvPr id="271" name="Google Shape;271;p32"/>
          <p:cNvSpPr/>
          <p:nvPr/>
        </p:nvSpPr>
        <p:spPr>
          <a:xfrm>
            <a:off x="3739376" y="2999275"/>
            <a:ext cx="2182500" cy="5709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latin typeface="Source Sans Pro"/>
                <a:ea typeface="Source Sans Pro"/>
                <a:cs typeface="Source Sans Pro"/>
                <a:sym typeface="Source Sans Pro"/>
              </a:rPr>
              <a:t>Download swf/software:1.2</a:t>
            </a:r>
            <a:endParaRPr sz="1900">
              <a:latin typeface="Source Sans Pro"/>
              <a:ea typeface="Source Sans Pro"/>
              <a:cs typeface="Source Sans Pro"/>
              <a:sym typeface="Source Sans Pro"/>
            </a:endParaRPr>
          </a:p>
        </p:txBody>
      </p:sp>
      <p:cxnSp>
        <p:nvCxnSpPr>
          <p:cNvPr id="272" name="Google Shape;272;p32"/>
          <p:cNvCxnSpPr>
            <a:stCxn id="270" idx="3"/>
            <a:endCxn id="271" idx="1"/>
          </p:cNvCxnSpPr>
          <p:nvPr/>
        </p:nvCxnSpPr>
        <p:spPr>
          <a:xfrm flipH="1" rot="10800000">
            <a:off x="2094867" y="3284818"/>
            <a:ext cx="1644600" cy="2670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p32"/>
          <p:cNvCxnSpPr>
            <a:stCxn id="270" idx="0"/>
            <a:endCxn id="261" idx="2"/>
          </p:cNvCxnSpPr>
          <p:nvPr/>
        </p:nvCxnSpPr>
        <p:spPr>
          <a:xfrm rot="-5400000">
            <a:off x="3120267" y="-14282"/>
            <a:ext cx="1197900" cy="4753800"/>
          </a:xfrm>
          <a:prstGeom prst="curvedConnector2">
            <a:avLst/>
          </a:prstGeom>
          <a:noFill/>
          <a:ln cap="flat" cmpd="sng" w="28575">
            <a:solidFill>
              <a:schemeClr val="dk2"/>
            </a:solidFill>
            <a:prstDash val="solid"/>
            <a:round/>
            <a:headEnd len="med" w="med" type="none"/>
            <a:tailEnd len="med" w="med" type="stealth"/>
          </a:ln>
        </p:spPr>
      </p:cxnSp>
      <p:sp>
        <p:nvSpPr>
          <p:cNvPr id="274" name="Google Shape;274;p32"/>
          <p:cNvSpPr/>
          <p:nvPr/>
        </p:nvSpPr>
        <p:spPr>
          <a:xfrm>
            <a:off x="361800" y="5407900"/>
            <a:ext cx="1612800" cy="1191900"/>
          </a:xfrm>
          <a:prstGeom prst="snip1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latin typeface="Source Sans Pro"/>
                <a:ea typeface="Source Sans Pro"/>
                <a:cs typeface="Source Sans Pro"/>
                <a:sym typeface="Source Sans Pro"/>
              </a:rPr>
              <a:t>Root (V1)</a:t>
            </a:r>
            <a:endParaRPr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Keys: [A,B,C]</a:t>
            </a:r>
            <a:endParaRPr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[A,C]</a:t>
            </a:r>
            <a:endParaRPr sz="1300">
              <a:latin typeface="Source Sans Pro"/>
              <a:ea typeface="Source Sans Pro"/>
              <a:cs typeface="Source Sans Pro"/>
              <a:sym typeface="Source Sans Pro"/>
            </a:endParaRPr>
          </a:p>
        </p:txBody>
      </p:sp>
      <p:sp>
        <p:nvSpPr>
          <p:cNvPr id="275" name="Google Shape;275;p32"/>
          <p:cNvSpPr txBox="1"/>
          <p:nvPr/>
        </p:nvSpPr>
        <p:spPr>
          <a:xfrm>
            <a:off x="118779" y="3683766"/>
            <a:ext cx="29136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100">
                <a:solidFill>
                  <a:schemeClr val="dk2"/>
                </a:solidFill>
                <a:latin typeface="Source Sans Pro"/>
                <a:ea typeface="Source Sans Pro"/>
                <a:cs typeface="Source Sans Pro"/>
                <a:sym typeface="Source Sans Pro"/>
              </a:rPr>
              <a:t>Check for new Root</a:t>
            </a:r>
            <a:endParaRPr b="1" sz="2100">
              <a:solidFill>
                <a:schemeClr val="dk2"/>
              </a:solidFill>
              <a:latin typeface="Source Sans Pro"/>
              <a:ea typeface="Source Sans Pro"/>
              <a:cs typeface="Source Sans Pro"/>
              <a:sym typeface="Source Sans Pro"/>
            </a:endParaRPr>
          </a:p>
        </p:txBody>
      </p:sp>
      <p:sp>
        <p:nvSpPr>
          <p:cNvPr id="276" name="Google Shape;276;p32"/>
          <p:cNvSpPr/>
          <p:nvPr/>
        </p:nvSpPr>
        <p:spPr>
          <a:xfrm>
            <a:off x="2120883" y="5407900"/>
            <a:ext cx="1612800" cy="1191900"/>
          </a:xfrm>
          <a:prstGeom prst="snip1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latin typeface="Source Sans Pro"/>
                <a:ea typeface="Source Sans Pro"/>
                <a:cs typeface="Source Sans Pro"/>
                <a:sym typeface="Source Sans Pro"/>
              </a:rPr>
              <a:t>Root (</a:t>
            </a:r>
            <a:r>
              <a:rPr b="1" lang="en-US" sz="1300">
                <a:latin typeface="Source Sans Pro"/>
                <a:ea typeface="Source Sans Pro"/>
                <a:cs typeface="Source Sans Pro"/>
                <a:sym typeface="Source Sans Pro"/>
              </a:rPr>
              <a:t>V</a:t>
            </a:r>
            <a:r>
              <a:rPr b="1" lang="en-US" sz="1300">
                <a:solidFill>
                  <a:srgbClr val="980000"/>
                </a:solidFill>
                <a:latin typeface="Source Sans Pro"/>
                <a:ea typeface="Source Sans Pro"/>
                <a:cs typeface="Source Sans Pro"/>
                <a:sym typeface="Source Sans Pro"/>
              </a:rPr>
              <a:t>2</a:t>
            </a:r>
            <a:r>
              <a:rPr lang="en-US" sz="1300">
                <a:solidFill>
                  <a:schemeClr val="dk2"/>
                </a:solidFill>
                <a:latin typeface="Source Sans Pro"/>
                <a:ea typeface="Source Sans Pro"/>
                <a:cs typeface="Source Sans Pro"/>
                <a:sym typeface="Source Sans Pro"/>
              </a:rPr>
              <a:t>)</a:t>
            </a:r>
            <a:endParaRPr b="1" sz="1300">
              <a:solidFill>
                <a:srgbClr val="980000"/>
              </a:solidFill>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Keys: [B,C,</a:t>
            </a:r>
            <a:r>
              <a:rPr b="1" lang="en-US" sz="1300">
                <a:solidFill>
                  <a:srgbClr val="980000"/>
                </a:solidFill>
                <a:latin typeface="Source Sans Pro"/>
                <a:ea typeface="Source Sans Pro"/>
                <a:cs typeface="Source Sans Pro"/>
                <a:sym typeface="Source Sans Pro"/>
              </a:rPr>
              <a:t>D</a:t>
            </a:r>
            <a:r>
              <a:rPr lang="en-US" sz="1300">
                <a:latin typeface="Source Sans Pro"/>
                <a:ea typeface="Source Sans Pro"/>
                <a:cs typeface="Source Sans Pro"/>
                <a:sym typeface="Source Sans Pro"/>
              </a:rPr>
              <a:t>]</a:t>
            </a:r>
            <a:endParaRPr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[B,C]</a:t>
            </a:r>
            <a:endParaRPr sz="1300">
              <a:latin typeface="Source Sans Pro"/>
              <a:ea typeface="Source Sans Pro"/>
              <a:cs typeface="Source Sans Pro"/>
              <a:sym typeface="Source Sans Pro"/>
            </a:endParaRPr>
          </a:p>
        </p:txBody>
      </p:sp>
      <p:cxnSp>
        <p:nvCxnSpPr>
          <p:cNvPr id="277" name="Google Shape;277;p32"/>
          <p:cNvCxnSpPr>
            <a:stCxn id="261" idx="2"/>
            <a:endCxn id="270" idx="3"/>
          </p:cNvCxnSpPr>
          <p:nvPr/>
        </p:nvCxnSpPr>
        <p:spPr>
          <a:xfrm flipH="1">
            <a:off x="2094900" y="1763617"/>
            <a:ext cx="4001100" cy="1548000"/>
          </a:xfrm>
          <a:prstGeom prst="curvedConnector3">
            <a:avLst>
              <a:gd fmla="val 50000" name="adj1"/>
            </a:avLst>
          </a:prstGeom>
          <a:noFill/>
          <a:ln cap="flat" cmpd="sng" w="28575">
            <a:solidFill>
              <a:schemeClr val="dk2"/>
            </a:solidFill>
            <a:prstDash val="dash"/>
            <a:round/>
            <a:headEnd len="med" w="med" type="none"/>
            <a:tailEnd len="med" w="med" type="stealth"/>
          </a:ln>
        </p:spPr>
      </p:cxnSp>
      <p:sp>
        <p:nvSpPr>
          <p:cNvPr id="278" name="Google Shape;278;p32"/>
          <p:cNvSpPr/>
          <p:nvPr/>
        </p:nvSpPr>
        <p:spPr>
          <a:xfrm>
            <a:off x="1870733" y="5892467"/>
            <a:ext cx="441900" cy="444000"/>
          </a:xfrm>
          <a:prstGeom prst="curvedRight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Dosya:Twitter Verified Badge Gray.svg - Vikipedi" id="279" name="Google Shape;279;p32"/>
          <p:cNvPicPr preferRelativeResize="0"/>
          <p:nvPr/>
        </p:nvPicPr>
        <p:blipFill>
          <a:blip r:embed="rId10">
            <a:alphaModFix/>
          </a:blip>
          <a:stretch>
            <a:fillRect/>
          </a:stretch>
        </p:blipFill>
        <p:spPr>
          <a:xfrm>
            <a:off x="2056400" y="5407901"/>
            <a:ext cx="441999" cy="441999"/>
          </a:xfrm>
          <a:prstGeom prst="rect">
            <a:avLst/>
          </a:prstGeom>
          <a:noFill/>
          <a:ln>
            <a:noFill/>
          </a:ln>
        </p:spPr>
      </p:pic>
      <p:sp>
        <p:nvSpPr>
          <p:cNvPr id="280" name="Google Shape;280;p32"/>
          <p:cNvSpPr/>
          <p:nvPr/>
        </p:nvSpPr>
        <p:spPr>
          <a:xfrm>
            <a:off x="3879967" y="5407900"/>
            <a:ext cx="1612800" cy="1191900"/>
          </a:xfrm>
          <a:prstGeom prst="snip1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latin typeface="Source Sans Pro"/>
                <a:ea typeface="Source Sans Pro"/>
                <a:cs typeface="Source Sans Pro"/>
                <a:sym typeface="Source Sans Pro"/>
              </a:rPr>
              <a:t>Root (</a:t>
            </a:r>
            <a:r>
              <a:rPr b="1" lang="en-US" sz="1300">
                <a:solidFill>
                  <a:schemeClr val="dk2"/>
                </a:solidFill>
                <a:latin typeface="Source Sans Pro"/>
                <a:ea typeface="Source Sans Pro"/>
                <a:cs typeface="Source Sans Pro"/>
                <a:sym typeface="Source Sans Pro"/>
              </a:rPr>
              <a:t>V</a:t>
            </a:r>
            <a:r>
              <a:rPr b="1" lang="en-US" sz="1300">
                <a:solidFill>
                  <a:srgbClr val="CC0000"/>
                </a:solidFill>
                <a:latin typeface="Source Sans Pro"/>
                <a:ea typeface="Source Sans Pro"/>
                <a:cs typeface="Source Sans Pro"/>
                <a:sym typeface="Source Sans Pro"/>
              </a:rPr>
              <a:t>3</a:t>
            </a:r>
            <a:r>
              <a:rPr lang="en-US" sz="1300">
                <a:solidFill>
                  <a:schemeClr val="dk2"/>
                </a:solidFill>
                <a:latin typeface="Source Sans Pro"/>
                <a:ea typeface="Source Sans Pro"/>
                <a:cs typeface="Source Sans Pro"/>
                <a:sym typeface="Source Sans Pro"/>
              </a:rPr>
              <a:t>)</a:t>
            </a:r>
            <a:endParaRPr b="1" sz="1300">
              <a:solidFill>
                <a:srgbClr val="CC0000"/>
              </a:solidFill>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Keys: [B,D,C,</a:t>
            </a:r>
            <a:r>
              <a:rPr b="1" lang="en-US" sz="1300">
                <a:solidFill>
                  <a:srgbClr val="980000"/>
                </a:solidFill>
                <a:latin typeface="Source Sans Pro"/>
                <a:ea typeface="Source Sans Pro"/>
                <a:cs typeface="Source Sans Pro"/>
                <a:sym typeface="Source Sans Pro"/>
              </a:rPr>
              <a:t>E</a:t>
            </a:r>
            <a:r>
              <a:rPr lang="en-US" sz="1300">
                <a:latin typeface="Source Sans Pro"/>
                <a:ea typeface="Source Sans Pro"/>
                <a:cs typeface="Source Sans Pro"/>
                <a:sym typeface="Source Sans Pro"/>
              </a:rPr>
              <a:t>]</a:t>
            </a:r>
            <a:endParaRPr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[B,C]</a:t>
            </a:r>
            <a:endParaRPr sz="1300">
              <a:latin typeface="Source Sans Pro"/>
              <a:ea typeface="Source Sans Pro"/>
              <a:cs typeface="Source Sans Pro"/>
              <a:sym typeface="Source Sans Pro"/>
            </a:endParaRPr>
          </a:p>
        </p:txBody>
      </p:sp>
      <p:sp>
        <p:nvSpPr>
          <p:cNvPr id="281" name="Google Shape;281;p32"/>
          <p:cNvSpPr/>
          <p:nvPr/>
        </p:nvSpPr>
        <p:spPr>
          <a:xfrm>
            <a:off x="3535667" y="5901550"/>
            <a:ext cx="441900" cy="444000"/>
          </a:xfrm>
          <a:prstGeom prst="curvedRight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Dosya:Twitter Verified Badge Gray.svg - Vikipedi" id="282" name="Google Shape;282;p32"/>
          <p:cNvPicPr preferRelativeResize="0"/>
          <p:nvPr/>
        </p:nvPicPr>
        <p:blipFill>
          <a:blip r:embed="rId10">
            <a:alphaModFix/>
          </a:blip>
          <a:stretch>
            <a:fillRect/>
          </a:stretch>
        </p:blipFill>
        <p:spPr>
          <a:xfrm>
            <a:off x="3880000" y="5398768"/>
            <a:ext cx="441999" cy="441999"/>
          </a:xfrm>
          <a:prstGeom prst="rect">
            <a:avLst/>
          </a:prstGeom>
          <a:noFill/>
          <a:ln>
            <a:noFill/>
          </a:ln>
        </p:spPr>
      </p:pic>
      <p:sp>
        <p:nvSpPr>
          <p:cNvPr id="283" name="Google Shape;283;p32"/>
          <p:cNvSpPr txBox="1"/>
          <p:nvPr/>
        </p:nvSpPr>
        <p:spPr>
          <a:xfrm>
            <a:off x="4039467" y="2049567"/>
            <a:ext cx="17283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rgbClr val="FF9900"/>
                </a:solidFill>
                <a:latin typeface="Source Sans Pro"/>
                <a:ea typeface="Source Sans Pro"/>
                <a:cs typeface="Source Sans Pro"/>
                <a:sym typeface="Source Sans Pro"/>
              </a:rPr>
              <a:t>Not found</a:t>
            </a:r>
            <a:endParaRPr sz="2400">
              <a:solidFill>
                <a:srgbClr val="FF9900"/>
              </a:solidFill>
              <a:latin typeface="Source Sans Pro"/>
              <a:ea typeface="Source Sans Pro"/>
              <a:cs typeface="Source Sans Pro"/>
              <a:sym typeface="Source Sans Pro"/>
            </a:endParaRPr>
          </a:p>
        </p:txBody>
      </p:sp>
      <p:sp>
        <p:nvSpPr>
          <p:cNvPr id="284" name="Google Shape;284;p32"/>
          <p:cNvSpPr txBox="1"/>
          <p:nvPr/>
        </p:nvSpPr>
        <p:spPr>
          <a:xfrm>
            <a:off x="131344" y="4016283"/>
            <a:ext cx="30636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100">
                <a:solidFill>
                  <a:schemeClr val="dk2"/>
                </a:solidFill>
                <a:latin typeface="Source Sans Pro"/>
                <a:ea typeface="Source Sans Pro"/>
                <a:cs typeface="Source Sans Pro"/>
                <a:sym typeface="Source Sans Pro"/>
              </a:rPr>
              <a:t>Download timestamp</a:t>
            </a:r>
            <a:endParaRPr b="1" sz="2100">
              <a:solidFill>
                <a:schemeClr val="dk2"/>
              </a:solidFill>
              <a:latin typeface="Source Sans Pro"/>
              <a:ea typeface="Source Sans Pro"/>
              <a:cs typeface="Source Sans Pro"/>
              <a:sym typeface="Source Sans Pro"/>
            </a:endParaRPr>
          </a:p>
        </p:txBody>
      </p:sp>
      <p:sp>
        <p:nvSpPr>
          <p:cNvPr id="285" name="Google Shape;285;p32"/>
          <p:cNvSpPr/>
          <p:nvPr/>
        </p:nvSpPr>
        <p:spPr>
          <a:xfrm>
            <a:off x="3879967" y="4223667"/>
            <a:ext cx="1612800" cy="966000"/>
          </a:xfrm>
          <a:prstGeom prst="snip1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300">
                <a:latin typeface="Source Sans Pro"/>
                <a:ea typeface="Source Sans Pro"/>
                <a:cs typeface="Source Sans Pro"/>
                <a:sym typeface="Source Sans Pro"/>
              </a:rPr>
              <a:t>Timestamp</a:t>
            </a:r>
            <a:endParaRPr b="1"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[E]</a:t>
            </a:r>
            <a:br>
              <a:rPr lang="en-US" sz="1300">
                <a:latin typeface="Source Sans Pro"/>
                <a:ea typeface="Source Sans Pro"/>
                <a:cs typeface="Source Sans Pro"/>
                <a:sym typeface="Source Sans Pro"/>
              </a:rPr>
            </a:br>
            <a:br>
              <a:rPr lang="en-US" sz="1300">
                <a:latin typeface="Source Sans Pro"/>
                <a:ea typeface="Source Sans Pro"/>
                <a:cs typeface="Source Sans Pro"/>
                <a:sym typeface="Source Sans Pro"/>
              </a:rPr>
            </a:br>
            <a:r>
              <a:rPr lang="en-US" sz="1300">
                <a:solidFill>
                  <a:srgbClr val="1155CC"/>
                </a:solidFill>
                <a:latin typeface="Source Sans Pro"/>
                <a:ea typeface="Source Sans Pro"/>
                <a:cs typeface="Source Sans Pro"/>
                <a:sym typeface="Source Sans Pro"/>
              </a:rPr>
              <a:t>Snapshot v56</a:t>
            </a:r>
            <a:endParaRPr sz="1300">
              <a:solidFill>
                <a:srgbClr val="1155CC"/>
              </a:solidFill>
              <a:latin typeface="Source Sans Pro"/>
              <a:ea typeface="Source Sans Pro"/>
              <a:cs typeface="Source Sans Pro"/>
              <a:sym typeface="Source Sans Pro"/>
            </a:endParaRPr>
          </a:p>
        </p:txBody>
      </p:sp>
      <p:sp>
        <p:nvSpPr>
          <p:cNvPr id="286" name="Google Shape;286;p32"/>
          <p:cNvSpPr/>
          <p:nvPr/>
        </p:nvSpPr>
        <p:spPr>
          <a:xfrm flipH="1" rot="-9298986">
            <a:off x="3867357" y="4710178"/>
            <a:ext cx="531350" cy="704485"/>
          </a:xfrm>
          <a:prstGeom prst="curvedRight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Dosya:Twitter Verified Badge Gray.svg - Vikipedi" id="287" name="Google Shape;287;p32"/>
          <p:cNvPicPr preferRelativeResize="0"/>
          <p:nvPr/>
        </p:nvPicPr>
        <p:blipFill>
          <a:blip r:embed="rId10">
            <a:alphaModFix/>
          </a:blip>
          <a:stretch>
            <a:fillRect/>
          </a:stretch>
        </p:blipFill>
        <p:spPr>
          <a:xfrm>
            <a:off x="3720933" y="4188851"/>
            <a:ext cx="441999" cy="441999"/>
          </a:xfrm>
          <a:prstGeom prst="rect">
            <a:avLst/>
          </a:prstGeom>
          <a:noFill/>
          <a:ln>
            <a:noFill/>
          </a:ln>
        </p:spPr>
      </p:pic>
      <p:sp>
        <p:nvSpPr>
          <p:cNvPr id="288" name="Google Shape;288;p32"/>
          <p:cNvSpPr txBox="1"/>
          <p:nvPr/>
        </p:nvSpPr>
        <p:spPr>
          <a:xfrm>
            <a:off x="131333" y="4375562"/>
            <a:ext cx="30636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100">
                <a:solidFill>
                  <a:schemeClr val="dk2"/>
                </a:solidFill>
                <a:latin typeface="Source Sans Pro"/>
                <a:ea typeface="Source Sans Pro"/>
                <a:cs typeface="Source Sans Pro"/>
                <a:sym typeface="Source Sans Pro"/>
              </a:rPr>
              <a:t>Download snapshot</a:t>
            </a:r>
            <a:endParaRPr b="1" sz="2100">
              <a:solidFill>
                <a:schemeClr val="dk2"/>
              </a:solidFill>
              <a:latin typeface="Source Sans Pro"/>
              <a:ea typeface="Source Sans Pro"/>
              <a:cs typeface="Source Sans Pro"/>
              <a:sym typeface="Source Sans Pro"/>
            </a:endParaRPr>
          </a:p>
        </p:txBody>
      </p:sp>
      <p:sp>
        <p:nvSpPr>
          <p:cNvPr id="289" name="Google Shape;289;p32"/>
          <p:cNvSpPr/>
          <p:nvPr/>
        </p:nvSpPr>
        <p:spPr>
          <a:xfrm>
            <a:off x="5767867" y="3676168"/>
            <a:ext cx="1644300" cy="1383600"/>
          </a:xfrm>
          <a:prstGeom prst="snip1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300">
                <a:latin typeface="Source Sans Pro"/>
                <a:ea typeface="Source Sans Pro"/>
                <a:cs typeface="Source Sans Pro"/>
                <a:sym typeface="Source Sans Pro"/>
              </a:rPr>
              <a:t>Snapshot (V56)</a:t>
            </a:r>
            <a:endParaRPr b="1"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[E]</a:t>
            </a:r>
            <a:endParaRPr sz="1300">
              <a:latin typeface="Source Sans Pro"/>
              <a:ea typeface="Source Sans Pro"/>
              <a:cs typeface="Source Sans Pro"/>
              <a:sym typeface="Source Sans Pro"/>
            </a:endParaRPr>
          </a:p>
          <a:p>
            <a:pPr indent="0" lvl="0" marL="0" rtl="0" algn="ctr">
              <a:spcBef>
                <a:spcPts val="0"/>
              </a:spcBef>
              <a:spcAft>
                <a:spcPts val="0"/>
              </a:spcAft>
              <a:buNone/>
            </a:pPr>
            <a:br>
              <a:rPr lang="en-US" sz="1300">
                <a:solidFill>
                  <a:srgbClr val="C27BA0"/>
                </a:solidFill>
                <a:latin typeface="Source Sans Pro"/>
                <a:ea typeface="Source Sans Pro"/>
                <a:cs typeface="Source Sans Pro"/>
                <a:sym typeface="Source Sans Pro"/>
              </a:rPr>
            </a:br>
            <a:r>
              <a:rPr lang="en-US" sz="1300">
                <a:solidFill>
                  <a:srgbClr val="C27BA0"/>
                </a:solidFill>
                <a:latin typeface="Source Sans Pro"/>
                <a:ea typeface="Source Sans Pro"/>
                <a:cs typeface="Source Sans Pro"/>
                <a:sym typeface="Source Sans Pro"/>
              </a:rPr>
              <a:t>Targets v10</a:t>
            </a:r>
            <a:endParaRPr sz="1300">
              <a:solidFill>
                <a:srgbClr val="C27BA0"/>
              </a:solidFill>
              <a:latin typeface="Source Sans Pro"/>
              <a:ea typeface="Source Sans Pro"/>
              <a:cs typeface="Source Sans Pro"/>
              <a:sym typeface="Source Sans Pro"/>
            </a:endParaRPr>
          </a:p>
          <a:p>
            <a:pPr indent="0" lvl="0" marL="0" rtl="0" algn="ctr">
              <a:spcBef>
                <a:spcPts val="0"/>
              </a:spcBef>
              <a:spcAft>
                <a:spcPts val="0"/>
              </a:spcAft>
              <a:buNone/>
            </a:pPr>
            <a:r>
              <a:rPr b="1" lang="en-US" sz="1300">
                <a:solidFill>
                  <a:srgbClr val="04335F"/>
                </a:solidFill>
                <a:latin typeface="Source Sans Pro"/>
                <a:ea typeface="Source Sans Pro"/>
                <a:cs typeface="Source Sans Pro"/>
                <a:sym typeface="Source Sans Pro"/>
              </a:rPr>
              <a:t>swf-software</a:t>
            </a:r>
            <a:r>
              <a:rPr b="1" lang="en-US" sz="1300">
                <a:solidFill>
                  <a:srgbClr val="04335F"/>
                </a:solidFill>
                <a:latin typeface="Source Sans Pro"/>
                <a:ea typeface="Source Sans Pro"/>
                <a:cs typeface="Source Sans Pro"/>
                <a:sym typeface="Source Sans Pro"/>
              </a:rPr>
              <a:t> v31</a:t>
            </a:r>
            <a:endParaRPr b="1" sz="1300">
              <a:solidFill>
                <a:srgbClr val="04335F"/>
              </a:solidFill>
              <a:latin typeface="Source Sans Pro"/>
              <a:ea typeface="Source Sans Pro"/>
              <a:cs typeface="Source Sans Pro"/>
              <a:sym typeface="Source Sans Pro"/>
            </a:endParaRPr>
          </a:p>
          <a:p>
            <a:pPr indent="0" lvl="0" marL="0" rtl="0" algn="ctr">
              <a:spcBef>
                <a:spcPts val="0"/>
              </a:spcBef>
              <a:spcAft>
                <a:spcPts val="0"/>
              </a:spcAft>
              <a:buNone/>
            </a:pPr>
            <a:r>
              <a:rPr lang="en-US" sz="1300">
                <a:solidFill>
                  <a:schemeClr val="dk2"/>
                </a:solidFill>
                <a:latin typeface="Source Sans Pro"/>
                <a:ea typeface="Source Sans Pro"/>
                <a:cs typeface="Source Sans Pro"/>
                <a:sym typeface="Source Sans Pro"/>
              </a:rPr>
              <a:t>project-bar v9</a:t>
            </a:r>
            <a:endParaRPr sz="1300">
              <a:solidFill>
                <a:schemeClr val="dk2"/>
              </a:solidFill>
              <a:latin typeface="Source Sans Pro"/>
              <a:ea typeface="Source Sans Pro"/>
              <a:cs typeface="Source Sans Pro"/>
              <a:sym typeface="Source Sans Pro"/>
            </a:endParaRPr>
          </a:p>
        </p:txBody>
      </p:sp>
      <p:pic>
        <p:nvPicPr>
          <p:cNvPr descr="Dosya:Twitter Verified Badge Gray.svg - Vikipedi" id="290" name="Google Shape;290;p32"/>
          <p:cNvPicPr preferRelativeResize="0"/>
          <p:nvPr/>
        </p:nvPicPr>
        <p:blipFill>
          <a:blip r:embed="rId10">
            <a:alphaModFix/>
          </a:blip>
          <a:stretch>
            <a:fillRect/>
          </a:stretch>
        </p:blipFill>
        <p:spPr>
          <a:xfrm>
            <a:off x="5767867" y="3978467"/>
            <a:ext cx="441999" cy="441999"/>
          </a:xfrm>
          <a:prstGeom prst="rect">
            <a:avLst/>
          </a:prstGeom>
          <a:noFill/>
          <a:ln>
            <a:noFill/>
          </a:ln>
        </p:spPr>
      </p:pic>
      <p:sp>
        <p:nvSpPr>
          <p:cNvPr id="291" name="Google Shape;291;p32"/>
          <p:cNvSpPr/>
          <p:nvPr/>
        </p:nvSpPr>
        <p:spPr>
          <a:xfrm>
            <a:off x="5767867" y="5136100"/>
            <a:ext cx="2182500" cy="16245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300">
                <a:latin typeface="Source Sans Pro"/>
                <a:ea typeface="Source Sans Pro"/>
                <a:cs typeface="Source Sans Pro"/>
                <a:sym typeface="Source Sans Pro"/>
              </a:rPr>
              <a:t>Targets (V10)</a:t>
            </a:r>
            <a:endParaRPr b="1"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Keys: [F,G,H,I,J,K]</a:t>
            </a:r>
            <a:endParaRPr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[E]</a:t>
            </a:r>
            <a:endParaRPr sz="1300">
              <a:latin typeface="Source Sans Pro"/>
              <a:ea typeface="Source Sans Pro"/>
              <a:cs typeface="Source Sans Pro"/>
              <a:sym typeface="Source Sans Pro"/>
            </a:endParaRPr>
          </a:p>
          <a:p>
            <a:pPr indent="0" lvl="0" marL="0" rtl="0" algn="ctr">
              <a:spcBef>
                <a:spcPts val="0"/>
              </a:spcBef>
              <a:spcAft>
                <a:spcPts val="0"/>
              </a:spcAft>
              <a:buNone/>
            </a:pPr>
            <a:br>
              <a:rPr b="1" lang="en-US" sz="1300">
                <a:latin typeface="Source Sans Pro"/>
                <a:ea typeface="Source Sans Pro"/>
                <a:cs typeface="Source Sans Pro"/>
                <a:sym typeface="Source Sans Pro"/>
              </a:rPr>
            </a:br>
            <a:r>
              <a:rPr b="1" lang="en-US" sz="1200">
                <a:solidFill>
                  <a:srgbClr val="0B5394"/>
                </a:solidFill>
                <a:latin typeface="Source Sans Pro"/>
                <a:ea typeface="Source Sans Pro"/>
                <a:cs typeface="Source Sans Pro"/>
                <a:sym typeface="Source Sans Pro"/>
              </a:rPr>
              <a:t>swf-software: sw/* [F,G,H]</a:t>
            </a:r>
            <a:endParaRPr b="1" sz="1200">
              <a:solidFill>
                <a:srgbClr val="0B5394"/>
              </a:solidFill>
              <a:latin typeface="Source Sans Pro"/>
              <a:ea typeface="Source Sans Pro"/>
              <a:cs typeface="Source Sans Pro"/>
              <a:sym typeface="Source Sans Pro"/>
            </a:endParaRPr>
          </a:p>
          <a:p>
            <a:pPr indent="0" lvl="0" marL="0" rtl="0" algn="ctr">
              <a:spcBef>
                <a:spcPts val="0"/>
              </a:spcBef>
              <a:spcAft>
                <a:spcPts val="0"/>
              </a:spcAft>
              <a:buNone/>
            </a:pPr>
            <a:r>
              <a:rPr lang="en-US" sz="1200">
                <a:latin typeface="Source Sans Pro"/>
                <a:ea typeface="Source Sans Pro"/>
                <a:cs typeface="Source Sans Pro"/>
                <a:sym typeface="Source Sans Pro"/>
              </a:rPr>
              <a:t>project-bar: bar/* </a:t>
            </a:r>
            <a:r>
              <a:rPr lang="en-US" sz="1200">
                <a:solidFill>
                  <a:schemeClr val="dk2"/>
                </a:solidFill>
                <a:latin typeface="Source Sans Pro"/>
                <a:ea typeface="Source Sans Pro"/>
                <a:cs typeface="Source Sans Pro"/>
                <a:sym typeface="Source Sans Pro"/>
              </a:rPr>
              <a:t>[I,J,K]</a:t>
            </a:r>
            <a:endParaRPr sz="1200">
              <a:latin typeface="Source Sans Pro"/>
              <a:ea typeface="Source Sans Pro"/>
              <a:cs typeface="Source Sans Pro"/>
              <a:sym typeface="Source Sans Pro"/>
            </a:endParaRPr>
          </a:p>
        </p:txBody>
      </p:sp>
      <p:sp>
        <p:nvSpPr>
          <p:cNvPr id="292" name="Google Shape;292;p32"/>
          <p:cNvSpPr/>
          <p:nvPr/>
        </p:nvSpPr>
        <p:spPr>
          <a:xfrm rot="2503105">
            <a:off x="5383434" y="4550895"/>
            <a:ext cx="218642" cy="1206942"/>
          </a:xfrm>
          <a:prstGeom prst="up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sp>
        <p:nvSpPr>
          <p:cNvPr id="293" name="Google Shape;293;p32"/>
          <p:cNvSpPr txBox="1"/>
          <p:nvPr/>
        </p:nvSpPr>
        <p:spPr>
          <a:xfrm>
            <a:off x="131333" y="4732162"/>
            <a:ext cx="30636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100">
                <a:solidFill>
                  <a:schemeClr val="dk2"/>
                </a:solidFill>
                <a:latin typeface="Source Sans Pro"/>
                <a:ea typeface="Source Sans Pro"/>
                <a:cs typeface="Source Sans Pro"/>
                <a:sym typeface="Source Sans Pro"/>
              </a:rPr>
              <a:t>Download Targets</a:t>
            </a:r>
            <a:endParaRPr b="1" sz="2100">
              <a:solidFill>
                <a:schemeClr val="dk2"/>
              </a:solidFill>
              <a:latin typeface="Source Sans Pro"/>
              <a:ea typeface="Source Sans Pro"/>
              <a:cs typeface="Source Sans Pro"/>
              <a:sym typeface="Source Sans Pro"/>
            </a:endParaRPr>
          </a:p>
        </p:txBody>
      </p:sp>
      <p:sp>
        <p:nvSpPr>
          <p:cNvPr id="294" name="Google Shape;294;p32"/>
          <p:cNvSpPr/>
          <p:nvPr/>
        </p:nvSpPr>
        <p:spPr>
          <a:xfrm>
            <a:off x="5401033" y="6055733"/>
            <a:ext cx="441900" cy="444000"/>
          </a:xfrm>
          <a:prstGeom prst="curvedRight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Dosya:Twitter Verified Badge Gray.svg - Vikipedi" id="295" name="Google Shape;295;p32"/>
          <p:cNvPicPr preferRelativeResize="0"/>
          <p:nvPr/>
        </p:nvPicPr>
        <p:blipFill>
          <a:blip r:embed="rId10">
            <a:alphaModFix/>
          </a:blip>
          <a:stretch>
            <a:fillRect/>
          </a:stretch>
        </p:blipFill>
        <p:spPr>
          <a:xfrm>
            <a:off x="5586700" y="5571168"/>
            <a:ext cx="441999" cy="441999"/>
          </a:xfrm>
          <a:prstGeom prst="rect">
            <a:avLst/>
          </a:prstGeom>
          <a:noFill/>
          <a:ln>
            <a:noFill/>
          </a:ln>
        </p:spPr>
      </p:pic>
      <p:sp>
        <p:nvSpPr>
          <p:cNvPr id="296" name="Google Shape;296;p32"/>
          <p:cNvSpPr/>
          <p:nvPr/>
        </p:nvSpPr>
        <p:spPr>
          <a:xfrm>
            <a:off x="8225378" y="5312100"/>
            <a:ext cx="2345400" cy="1383600"/>
          </a:xfrm>
          <a:prstGeom prst="snip1Rect">
            <a:avLst>
              <a:gd fmla="val 16667" name="adj"/>
            </a:avLst>
          </a:prstGeom>
          <a:solidFill>
            <a:srgbClr val="04335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300">
                <a:solidFill>
                  <a:schemeClr val="lt1"/>
                </a:solidFill>
                <a:latin typeface="Source Sans Pro"/>
                <a:ea typeface="Source Sans Pro"/>
                <a:cs typeface="Source Sans Pro"/>
                <a:sym typeface="Source Sans Pro"/>
              </a:rPr>
              <a:t>swf-software (V31)</a:t>
            </a:r>
            <a:endParaRPr b="1" sz="13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rPr lang="en-US" sz="1300">
                <a:solidFill>
                  <a:schemeClr val="lt1"/>
                </a:solidFill>
                <a:latin typeface="Source Sans Pro"/>
                <a:ea typeface="Source Sans Pro"/>
                <a:cs typeface="Source Sans Pro"/>
                <a:sym typeface="Source Sans Pro"/>
              </a:rPr>
              <a:t>Signed: [F,G]</a:t>
            </a:r>
            <a:endParaRPr sz="13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t/>
            </a:r>
            <a:endParaRPr sz="13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rPr lang="en-US" sz="1300">
                <a:solidFill>
                  <a:schemeClr val="lt1"/>
                </a:solidFill>
                <a:latin typeface="Source Sans Pro"/>
                <a:ea typeface="Source Sans Pro"/>
                <a:cs typeface="Source Sans Pro"/>
                <a:sym typeface="Source Sans Pro"/>
              </a:rPr>
              <a:t>swf/software:1.0 hash/size</a:t>
            </a:r>
            <a:endParaRPr sz="13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rPr lang="en-US" sz="1300">
                <a:solidFill>
                  <a:schemeClr val="lt1"/>
                </a:solidFill>
                <a:latin typeface="Source Sans Pro"/>
                <a:ea typeface="Source Sans Pro"/>
                <a:cs typeface="Source Sans Pro"/>
                <a:sym typeface="Source Sans Pro"/>
              </a:rPr>
              <a:t>swf/software:1.2 hash/size</a:t>
            </a:r>
            <a:endParaRPr sz="1300">
              <a:solidFill>
                <a:schemeClr val="lt1"/>
              </a:solidFill>
              <a:latin typeface="Source Sans Pro"/>
              <a:ea typeface="Source Sans Pro"/>
              <a:cs typeface="Source Sans Pro"/>
              <a:sym typeface="Source Sans Pro"/>
            </a:endParaRPr>
          </a:p>
        </p:txBody>
      </p:sp>
      <p:sp>
        <p:nvSpPr>
          <p:cNvPr id="297" name="Google Shape;297;p32"/>
          <p:cNvSpPr/>
          <p:nvPr/>
        </p:nvSpPr>
        <p:spPr>
          <a:xfrm>
            <a:off x="7738400" y="6163401"/>
            <a:ext cx="548700" cy="462000"/>
          </a:xfrm>
          <a:prstGeom prst="curvedRight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Dosya:Twitter Verified Badge Gray.svg - Vikipedi" id="298" name="Google Shape;298;p32"/>
          <p:cNvPicPr preferRelativeResize="0"/>
          <p:nvPr/>
        </p:nvPicPr>
        <p:blipFill>
          <a:blip r:embed="rId10">
            <a:alphaModFix/>
          </a:blip>
          <a:stretch>
            <a:fillRect/>
          </a:stretch>
        </p:blipFill>
        <p:spPr>
          <a:xfrm>
            <a:off x="8155076" y="5773984"/>
            <a:ext cx="548989" cy="459817"/>
          </a:xfrm>
          <a:prstGeom prst="rect">
            <a:avLst/>
          </a:prstGeom>
          <a:noFill/>
          <a:ln>
            <a:noFill/>
          </a:ln>
        </p:spPr>
      </p:pic>
      <p:cxnSp>
        <p:nvCxnSpPr>
          <p:cNvPr id="299" name="Google Shape;299;p32"/>
          <p:cNvCxnSpPr>
            <a:stCxn id="271" idx="3"/>
            <a:endCxn id="259" idx="2"/>
          </p:cNvCxnSpPr>
          <p:nvPr/>
        </p:nvCxnSpPr>
        <p:spPr>
          <a:xfrm>
            <a:off x="5921876" y="3284725"/>
            <a:ext cx="3206100" cy="401700"/>
          </a:xfrm>
          <a:prstGeom prst="straightConnector1">
            <a:avLst/>
          </a:prstGeom>
          <a:noFill/>
          <a:ln cap="flat" cmpd="sng" w="28575">
            <a:solidFill>
              <a:schemeClr val="dk2"/>
            </a:solidFill>
            <a:prstDash val="solid"/>
            <a:round/>
            <a:headEnd len="med" w="med" type="none"/>
            <a:tailEnd len="med" w="med" type="triangle"/>
          </a:ln>
        </p:spPr>
      </p:cxnSp>
      <p:cxnSp>
        <p:nvCxnSpPr>
          <p:cNvPr id="300" name="Google Shape;300;p32"/>
          <p:cNvCxnSpPr>
            <a:endCxn id="271" idx="3"/>
          </p:cNvCxnSpPr>
          <p:nvPr/>
        </p:nvCxnSpPr>
        <p:spPr>
          <a:xfrm rot="10800000">
            <a:off x="5921876" y="3284725"/>
            <a:ext cx="3603600" cy="392700"/>
          </a:xfrm>
          <a:prstGeom prst="straightConnector1">
            <a:avLst/>
          </a:prstGeom>
          <a:noFill/>
          <a:ln cap="flat" cmpd="sng" w="28575">
            <a:solidFill>
              <a:schemeClr val="dk2"/>
            </a:solidFill>
            <a:prstDash val="dot"/>
            <a:round/>
            <a:headEnd len="med" w="med" type="none"/>
            <a:tailEnd len="med" w="med" type="triangle"/>
          </a:ln>
        </p:spPr>
      </p:cxnSp>
      <p:cxnSp>
        <p:nvCxnSpPr>
          <p:cNvPr id="301" name="Google Shape;301;p32"/>
          <p:cNvCxnSpPr>
            <a:endCxn id="298" idx="1"/>
          </p:cNvCxnSpPr>
          <p:nvPr/>
        </p:nvCxnSpPr>
        <p:spPr>
          <a:xfrm>
            <a:off x="4336376" y="2832292"/>
            <a:ext cx="3818700" cy="3171600"/>
          </a:xfrm>
          <a:prstGeom prst="bentConnector3">
            <a:avLst>
              <a:gd fmla="val 98132" name="adj1"/>
            </a:avLst>
          </a:prstGeom>
          <a:noFill/>
          <a:ln cap="flat" cmpd="sng" w="38100">
            <a:solidFill>
              <a:schemeClr val="accent5"/>
            </a:solidFill>
            <a:prstDash val="solid"/>
            <a:round/>
            <a:headEnd len="med" w="med" type="oval"/>
            <a:tailEnd len="med" w="med" type="oval"/>
          </a:ln>
        </p:spPr>
      </p:cxnSp>
      <p:sp>
        <p:nvSpPr>
          <p:cNvPr id="302" name="Google Shape;302;p32"/>
          <p:cNvSpPr txBox="1"/>
          <p:nvPr/>
        </p:nvSpPr>
        <p:spPr>
          <a:xfrm>
            <a:off x="1385369" y="2467658"/>
            <a:ext cx="30636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100">
                <a:solidFill>
                  <a:schemeClr val="accent5"/>
                </a:solidFill>
                <a:latin typeface="Source Sans Pro"/>
                <a:ea typeface="Source Sans Pro"/>
                <a:cs typeface="Source Sans Pro"/>
                <a:sym typeface="Source Sans Pro"/>
              </a:rPr>
              <a:t>Validate hash and size</a:t>
            </a:r>
            <a:endParaRPr b="1" sz="2100">
              <a:solidFill>
                <a:schemeClr val="accent5"/>
              </a:solidFill>
              <a:latin typeface="Source Sans Pro"/>
              <a:ea typeface="Source Sans Pro"/>
              <a:cs typeface="Source Sans Pro"/>
              <a:sym typeface="Source Sans Pro"/>
            </a:endParaRPr>
          </a:p>
        </p:txBody>
      </p:sp>
      <p:sp>
        <p:nvSpPr>
          <p:cNvPr id="303" name="Google Shape;303;p32"/>
          <p:cNvSpPr txBox="1"/>
          <p:nvPr/>
        </p:nvSpPr>
        <p:spPr>
          <a:xfrm>
            <a:off x="3371877" y="2519300"/>
            <a:ext cx="37038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100">
                <a:solidFill>
                  <a:schemeClr val="dk2"/>
                </a:solidFill>
                <a:latin typeface="Source Sans Pro"/>
                <a:ea typeface="Source Sans Pro"/>
                <a:cs typeface="Source Sans Pro"/>
                <a:sym typeface="Source Sans Pro"/>
              </a:rPr>
              <a:t>Download sw/software:1.0</a:t>
            </a:r>
            <a:endParaRPr b="1" sz="2100">
              <a:solidFill>
                <a:schemeClr val="dk2"/>
              </a:solidFill>
              <a:latin typeface="Source Sans Pro"/>
              <a:ea typeface="Source Sans Pro"/>
              <a:cs typeface="Source Sans Pro"/>
              <a:sym typeface="Source Sans Pro"/>
            </a:endParaRPr>
          </a:p>
        </p:txBody>
      </p:sp>
      <p:sp>
        <p:nvSpPr>
          <p:cNvPr id="304" name="Google Shape;304;p32"/>
          <p:cNvSpPr txBox="1"/>
          <p:nvPr/>
        </p:nvSpPr>
        <p:spPr>
          <a:xfrm>
            <a:off x="1768825" y="1480975"/>
            <a:ext cx="43272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chemeClr val="accent5"/>
                </a:solidFill>
                <a:latin typeface="Source Sans Pro"/>
                <a:ea typeface="Source Sans Pro"/>
                <a:cs typeface="Source Sans Pro"/>
                <a:sym typeface="Source Sans Pro"/>
              </a:rPr>
              <a:t>swf/software:1.2 ✅🔐</a:t>
            </a:r>
            <a:endParaRPr b="1" sz="3200">
              <a:solidFill>
                <a:schemeClr val="accent5"/>
              </a:solidFill>
              <a:latin typeface="Source Sans Pro"/>
              <a:ea typeface="Source Sans Pro"/>
              <a:cs typeface="Source Sans Pro"/>
              <a:sym typeface="Source Sans Pro"/>
            </a:endParaRPr>
          </a:p>
        </p:txBody>
      </p:sp>
      <p:sp>
        <p:nvSpPr>
          <p:cNvPr id="305" name="Google Shape;305;p32"/>
          <p:cNvSpPr txBox="1"/>
          <p:nvPr/>
        </p:nvSpPr>
        <p:spPr>
          <a:xfrm>
            <a:off x="387750" y="-249325"/>
            <a:ext cx="9778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TUF: How it works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7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7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8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7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7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p:nvPr/>
        </p:nvSpPr>
        <p:spPr>
          <a:xfrm>
            <a:off x="9127867" y="2352033"/>
            <a:ext cx="2473200" cy="2668800"/>
          </a:xfrm>
          <a:prstGeom prst="can">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latin typeface="Source Sans Pro"/>
                <a:ea typeface="Source Sans Pro"/>
                <a:cs typeface="Source Sans Pro"/>
                <a:sym typeface="Source Sans Pro"/>
              </a:rPr>
              <a:t>Artifact Storage</a:t>
            </a:r>
            <a:endParaRPr sz="1900">
              <a:latin typeface="Source Sans Pro"/>
              <a:ea typeface="Source Sans Pro"/>
              <a:cs typeface="Source Sans Pro"/>
              <a:sym typeface="Source Sans Pro"/>
            </a:endParaRPr>
          </a:p>
        </p:txBody>
      </p:sp>
      <p:sp>
        <p:nvSpPr>
          <p:cNvPr id="311" name="Google Shape;311;p33"/>
          <p:cNvSpPr txBox="1"/>
          <p:nvPr/>
        </p:nvSpPr>
        <p:spPr>
          <a:xfrm>
            <a:off x="9084817" y="3785267"/>
            <a:ext cx="2559300" cy="10314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700">
                <a:solidFill>
                  <a:schemeClr val="dk2"/>
                </a:solidFill>
                <a:latin typeface="Source Sans Pro"/>
                <a:ea typeface="Source Sans Pro"/>
                <a:cs typeface="Source Sans Pro"/>
                <a:sym typeface="Source Sans Pro"/>
              </a:rPr>
              <a:t>swf/software:1.0</a:t>
            </a:r>
            <a:endParaRPr sz="17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b="1" lang="en-US" sz="1700">
                <a:solidFill>
                  <a:schemeClr val="dk2"/>
                </a:solidFill>
                <a:latin typeface="Source Sans Pro"/>
                <a:ea typeface="Source Sans Pro"/>
                <a:cs typeface="Source Sans Pro"/>
                <a:sym typeface="Source Sans Pro"/>
              </a:rPr>
              <a:t>swf/software:1.1</a:t>
            </a:r>
            <a:br>
              <a:rPr lang="en-US" sz="1700">
                <a:solidFill>
                  <a:schemeClr val="dk2"/>
                </a:solidFill>
                <a:latin typeface="Source Sans Pro"/>
                <a:ea typeface="Source Sans Pro"/>
                <a:cs typeface="Source Sans Pro"/>
                <a:sym typeface="Source Sans Pro"/>
              </a:rPr>
            </a:br>
            <a:r>
              <a:rPr lang="en-US" sz="1700">
                <a:solidFill>
                  <a:schemeClr val="dk2"/>
                </a:solidFill>
                <a:latin typeface="Source Sans Pro"/>
                <a:ea typeface="Source Sans Pro"/>
                <a:cs typeface="Source Sans Pro"/>
                <a:sym typeface="Source Sans Pro"/>
              </a:rPr>
              <a:t>swf/software:1.2</a:t>
            </a:r>
            <a:endParaRPr sz="1700">
              <a:solidFill>
                <a:schemeClr val="dk2"/>
              </a:solidFill>
              <a:latin typeface="Source Sans Pro"/>
              <a:ea typeface="Source Sans Pro"/>
              <a:cs typeface="Source Sans Pro"/>
              <a:sym typeface="Source Sans Pro"/>
            </a:endParaRPr>
          </a:p>
        </p:txBody>
      </p:sp>
      <p:sp>
        <p:nvSpPr>
          <p:cNvPr id="312" name="Google Shape;312;p33"/>
          <p:cNvSpPr/>
          <p:nvPr/>
        </p:nvSpPr>
        <p:spPr>
          <a:xfrm>
            <a:off x="6096000" y="785767"/>
            <a:ext cx="2182500" cy="1955700"/>
          </a:xfrm>
          <a:prstGeom prst="can">
            <a:avLst>
              <a:gd fmla="val 25000" name="adj"/>
            </a:avLst>
          </a:prstGeom>
          <a:solidFill>
            <a:srgbClr val="6897B8"/>
          </a:solidFill>
          <a:ln cap="flat" cmpd="sng" w="9525">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latin typeface="Source Sans Pro"/>
                <a:ea typeface="Source Sans Pro"/>
                <a:cs typeface="Source Sans Pro"/>
                <a:sym typeface="Source Sans Pro"/>
              </a:rPr>
              <a:t>TUF metadata storage</a:t>
            </a:r>
            <a:endParaRPr sz="1900">
              <a:latin typeface="Source Sans Pro"/>
              <a:ea typeface="Source Sans Pro"/>
              <a:cs typeface="Source Sans Pro"/>
              <a:sym typeface="Source Sans Pro"/>
            </a:endParaRPr>
          </a:p>
        </p:txBody>
      </p:sp>
      <p:sp>
        <p:nvSpPr>
          <p:cNvPr id="313" name="Google Shape;313;p33"/>
          <p:cNvSpPr txBox="1"/>
          <p:nvPr/>
        </p:nvSpPr>
        <p:spPr>
          <a:xfrm>
            <a:off x="8736050" y="701167"/>
            <a:ext cx="12579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400">
                <a:solidFill>
                  <a:schemeClr val="dk2"/>
                </a:solidFill>
                <a:latin typeface="Source Sans Pro"/>
                <a:ea typeface="Source Sans Pro"/>
                <a:cs typeface="Source Sans Pro"/>
                <a:sym typeface="Source Sans Pro"/>
              </a:rPr>
              <a:t>HTTP/S</a:t>
            </a:r>
            <a:endParaRPr b="1" sz="2400">
              <a:solidFill>
                <a:schemeClr val="dk2"/>
              </a:solidFill>
              <a:latin typeface="Source Sans Pro"/>
              <a:ea typeface="Source Sans Pro"/>
              <a:cs typeface="Source Sans Pro"/>
              <a:sym typeface="Source Sans Pro"/>
            </a:endParaRPr>
          </a:p>
        </p:txBody>
      </p:sp>
      <p:pic>
        <p:nvPicPr>
          <p:cNvPr id="314" name="Google Shape;314;p33"/>
          <p:cNvPicPr preferRelativeResize="0"/>
          <p:nvPr/>
        </p:nvPicPr>
        <p:blipFill>
          <a:blip r:embed="rId3">
            <a:alphaModFix/>
          </a:blip>
          <a:stretch>
            <a:fillRect/>
          </a:stretch>
        </p:blipFill>
        <p:spPr>
          <a:xfrm>
            <a:off x="9758633" y="1098933"/>
            <a:ext cx="635099" cy="615600"/>
          </a:xfrm>
          <a:prstGeom prst="rect">
            <a:avLst/>
          </a:prstGeom>
          <a:noFill/>
          <a:ln>
            <a:noFill/>
          </a:ln>
        </p:spPr>
      </p:pic>
      <p:pic>
        <p:nvPicPr>
          <p:cNvPr id="315" name="Google Shape;315;p33"/>
          <p:cNvPicPr preferRelativeResize="0"/>
          <p:nvPr/>
        </p:nvPicPr>
        <p:blipFill>
          <a:blip r:embed="rId4">
            <a:alphaModFix/>
          </a:blip>
          <a:stretch>
            <a:fillRect/>
          </a:stretch>
        </p:blipFill>
        <p:spPr>
          <a:xfrm>
            <a:off x="10451700" y="1150683"/>
            <a:ext cx="513200" cy="513200"/>
          </a:xfrm>
          <a:prstGeom prst="rect">
            <a:avLst/>
          </a:prstGeom>
          <a:noFill/>
          <a:ln>
            <a:noFill/>
          </a:ln>
        </p:spPr>
      </p:pic>
      <p:pic>
        <p:nvPicPr>
          <p:cNvPr id="316" name="Google Shape;316;p33"/>
          <p:cNvPicPr preferRelativeResize="0"/>
          <p:nvPr/>
        </p:nvPicPr>
        <p:blipFill>
          <a:blip r:embed="rId5">
            <a:alphaModFix/>
          </a:blip>
          <a:stretch>
            <a:fillRect/>
          </a:stretch>
        </p:blipFill>
        <p:spPr>
          <a:xfrm>
            <a:off x="10341367" y="1674683"/>
            <a:ext cx="893613" cy="615600"/>
          </a:xfrm>
          <a:prstGeom prst="rect">
            <a:avLst/>
          </a:prstGeom>
          <a:noFill/>
          <a:ln>
            <a:noFill/>
          </a:ln>
        </p:spPr>
      </p:pic>
      <p:pic>
        <p:nvPicPr>
          <p:cNvPr id="317" name="Google Shape;317;p33"/>
          <p:cNvPicPr preferRelativeResize="0"/>
          <p:nvPr/>
        </p:nvPicPr>
        <p:blipFill>
          <a:blip r:embed="rId6">
            <a:alphaModFix/>
          </a:blip>
          <a:stretch>
            <a:fillRect/>
          </a:stretch>
        </p:blipFill>
        <p:spPr>
          <a:xfrm>
            <a:off x="9237233" y="1150667"/>
            <a:ext cx="441867" cy="443833"/>
          </a:xfrm>
          <a:prstGeom prst="rect">
            <a:avLst/>
          </a:prstGeom>
          <a:noFill/>
          <a:ln>
            <a:noFill/>
          </a:ln>
        </p:spPr>
      </p:pic>
      <p:pic>
        <p:nvPicPr>
          <p:cNvPr id="318" name="Google Shape;318;p33"/>
          <p:cNvPicPr preferRelativeResize="0"/>
          <p:nvPr/>
        </p:nvPicPr>
        <p:blipFill>
          <a:blip r:embed="rId7">
            <a:alphaModFix/>
          </a:blip>
          <a:stretch>
            <a:fillRect/>
          </a:stretch>
        </p:blipFill>
        <p:spPr>
          <a:xfrm>
            <a:off x="9955267" y="1667333"/>
            <a:ext cx="615600" cy="615600"/>
          </a:xfrm>
          <a:prstGeom prst="rect">
            <a:avLst/>
          </a:prstGeom>
          <a:noFill/>
          <a:ln>
            <a:noFill/>
          </a:ln>
        </p:spPr>
      </p:pic>
      <p:pic>
        <p:nvPicPr>
          <p:cNvPr id="319" name="Google Shape;319;p33"/>
          <p:cNvPicPr preferRelativeResize="0"/>
          <p:nvPr/>
        </p:nvPicPr>
        <p:blipFill>
          <a:blip r:embed="rId8">
            <a:alphaModFix/>
          </a:blip>
          <a:stretch>
            <a:fillRect/>
          </a:stretch>
        </p:blipFill>
        <p:spPr>
          <a:xfrm>
            <a:off x="9073533" y="2031800"/>
            <a:ext cx="371700" cy="371700"/>
          </a:xfrm>
          <a:prstGeom prst="rect">
            <a:avLst/>
          </a:prstGeom>
          <a:noFill/>
          <a:ln>
            <a:noFill/>
          </a:ln>
        </p:spPr>
      </p:pic>
      <p:pic>
        <p:nvPicPr>
          <p:cNvPr id="320" name="Google Shape;320;p33"/>
          <p:cNvPicPr preferRelativeResize="0"/>
          <p:nvPr/>
        </p:nvPicPr>
        <p:blipFill>
          <a:blip r:embed="rId9">
            <a:alphaModFix/>
          </a:blip>
          <a:stretch>
            <a:fillRect/>
          </a:stretch>
        </p:blipFill>
        <p:spPr>
          <a:xfrm>
            <a:off x="9384367" y="1697033"/>
            <a:ext cx="570900" cy="570900"/>
          </a:xfrm>
          <a:prstGeom prst="rect">
            <a:avLst/>
          </a:prstGeom>
          <a:noFill/>
          <a:ln>
            <a:noFill/>
          </a:ln>
        </p:spPr>
      </p:pic>
      <p:sp>
        <p:nvSpPr>
          <p:cNvPr id="321" name="Google Shape;321;p33"/>
          <p:cNvSpPr/>
          <p:nvPr/>
        </p:nvSpPr>
        <p:spPr>
          <a:xfrm>
            <a:off x="589767" y="2961568"/>
            <a:ext cx="1505100" cy="69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latin typeface="Source Sans Pro"/>
                <a:ea typeface="Source Sans Pro"/>
                <a:cs typeface="Source Sans Pro"/>
                <a:sym typeface="Source Sans Pro"/>
              </a:rPr>
              <a:t>TUF Client</a:t>
            </a:r>
            <a:endParaRPr sz="1900">
              <a:latin typeface="Source Sans Pro"/>
              <a:ea typeface="Source Sans Pro"/>
              <a:cs typeface="Source Sans Pro"/>
              <a:sym typeface="Source Sans Pro"/>
            </a:endParaRPr>
          </a:p>
          <a:p>
            <a:pPr indent="0" lvl="0" marL="0" rtl="0" algn="ctr">
              <a:spcBef>
                <a:spcPts val="0"/>
              </a:spcBef>
              <a:spcAft>
                <a:spcPts val="0"/>
              </a:spcAft>
              <a:buNone/>
            </a:pPr>
            <a:r>
              <a:rPr lang="en-US" sz="1900">
                <a:latin typeface="Source Sans Pro"/>
                <a:ea typeface="Source Sans Pro"/>
                <a:cs typeface="Source Sans Pro"/>
                <a:sym typeface="Source Sans Pro"/>
              </a:rPr>
              <a:t>(root v1)</a:t>
            </a:r>
            <a:endParaRPr sz="1900">
              <a:latin typeface="Source Sans Pro"/>
              <a:ea typeface="Source Sans Pro"/>
              <a:cs typeface="Source Sans Pro"/>
              <a:sym typeface="Source Sans Pro"/>
            </a:endParaRPr>
          </a:p>
        </p:txBody>
      </p:sp>
      <p:sp>
        <p:nvSpPr>
          <p:cNvPr id="322" name="Google Shape;322;p33"/>
          <p:cNvSpPr/>
          <p:nvPr/>
        </p:nvSpPr>
        <p:spPr>
          <a:xfrm>
            <a:off x="3739376" y="2999275"/>
            <a:ext cx="2182500" cy="5709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latin typeface="Source Sans Pro"/>
                <a:ea typeface="Source Sans Pro"/>
                <a:cs typeface="Source Sans Pro"/>
                <a:sym typeface="Source Sans Pro"/>
              </a:rPr>
              <a:t>Download swf/software:1.1</a:t>
            </a:r>
            <a:endParaRPr sz="1900">
              <a:latin typeface="Source Sans Pro"/>
              <a:ea typeface="Source Sans Pro"/>
              <a:cs typeface="Source Sans Pro"/>
              <a:sym typeface="Source Sans Pro"/>
            </a:endParaRPr>
          </a:p>
        </p:txBody>
      </p:sp>
      <p:cxnSp>
        <p:nvCxnSpPr>
          <p:cNvPr id="323" name="Google Shape;323;p33"/>
          <p:cNvCxnSpPr>
            <a:stCxn id="321" idx="3"/>
            <a:endCxn id="322" idx="1"/>
          </p:cNvCxnSpPr>
          <p:nvPr/>
        </p:nvCxnSpPr>
        <p:spPr>
          <a:xfrm flipH="1" rot="10800000">
            <a:off x="2094867" y="3284818"/>
            <a:ext cx="1644600" cy="267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33"/>
          <p:cNvSpPr/>
          <p:nvPr/>
        </p:nvSpPr>
        <p:spPr>
          <a:xfrm>
            <a:off x="361800" y="5407900"/>
            <a:ext cx="1612800" cy="1191900"/>
          </a:xfrm>
          <a:prstGeom prst="snip1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latin typeface="Source Sans Pro"/>
                <a:ea typeface="Source Sans Pro"/>
                <a:cs typeface="Source Sans Pro"/>
                <a:sym typeface="Source Sans Pro"/>
              </a:rPr>
              <a:t>Root (V1)</a:t>
            </a:r>
            <a:endParaRPr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Keys: [A,B,C]</a:t>
            </a:r>
            <a:endParaRPr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[A,C]</a:t>
            </a:r>
            <a:endParaRPr sz="1300">
              <a:latin typeface="Source Sans Pro"/>
              <a:ea typeface="Source Sans Pro"/>
              <a:cs typeface="Source Sans Pro"/>
              <a:sym typeface="Source Sans Pro"/>
            </a:endParaRPr>
          </a:p>
        </p:txBody>
      </p:sp>
      <p:sp>
        <p:nvSpPr>
          <p:cNvPr id="325" name="Google Shape;325;p33"/>
          <p:cNvSpPr/>
          <p:nvPr/>
        </p:nvSpPr>
        <p:spPr>
          <a:xfrm>
            <a:off x="2120883" y="5407900"/>
            <a:ext cx="1612800" cy="1191900"/>
          </a:xfrm>
          <a:prstGeom prst="snip1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latin typeface="Source Sans Pro"/>
                <a:ea typeface="Source Sans Pro"/>
                <a:cs typeface="Source Sans Pro"/>
                <a:sym typeface="Source Sans Pro"/>
              </a:rPr>
              <a:t>Root (</a:t>
            </a:r>
            <a:r>
              <a:rPr b="1" lang="en-US" sz="1300">
                <a:latin typeface="Source Sans Pro"/>
                <a:ea typeface="Source Sans Pro"/>
                <a:cs typeface="Source Sans Pro"/>
                <a:sym typeface="Source Sans Pro"/>
              </a:rPr>
              <a:t>V</a:t>
            </a:r>
            <a:r>
              <a:rPr b="1" lang="en-US" sz="1300">
                <a:solidFill>
                  <a:srgbClr val="980000"/>
                </a:solidFill>
                <a:latin typeface="Source Sans Pro"/>
                <a:ea typeface="Source Sans Pro"/>
                <a:cs typeface="Source Sans Pro"/>
                <a:sym typeface="Source Sans Pro"/>
              </a:rPr>
              <a:t>2</a:t>
            </a:r>
            <a:r>
              <a:rPr lang="en-US" sz="1300">
                <a:solidFill>
                  <a:schemeClr val="dk2"/>
                </a:solidFill>
                <a:latin typeface="Source Sans Pro"/>
                <a:ea typeface="Source Sans Pro"/>
                <a:cs typeface="Source Sans Pro"/>
                <a:sym typeface="Source Sans Pro"/>
              </a:rPr>
              <a:t>)</a:t>
            </a:r>
            <a:endParaRPr b="1" sz="1300">
              <a:solidFill>
                <a:srgbClr val="980000"/>
              </a:solidFill>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Keys: [B,C,</a:t>
            </a:r>
            <a:r>
              <a:rPr b="1" lang="en-US" sz="1300">
                <a:solidFill>
                  <a:srgbClr val="980000"/>
                </a:solidFill>
                <a:latin typeface="Source Sans Pro"/>
                <a:ea typeface="Source Sans Pro"/>
                <a:cs typeface="Source Sans Pro"/>
                <a:sym typeface="Source Sans Pro"/>
              </a:rPr>
              <a:t>D</a:t>
            </a:r>
            <a:r>
              <a:rPr lang="en-US" sz="1300">
                <a:latin typeface="Source Sans Pro"/>
                <a:ea typeface="Source Sans Pro"/>
                <a:cs typeface="Source Sans Pro"/>
                <a:sym typeface="Source Sans Pro"/>
              </a:rPr>
              <a:t>]</a:t>
            </a:r>
            <a:endParaRPr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[B,C]</a:t>
            </a:r>
            <a:endParaRPr sz="1300">
              <a:latin typeface="Source Sans Pro"/>
              <a:ea typeface="Source Sans Pro"/>
              <a:cs typeface="Source Sans Pro"/>
              <a:sym typeface="Source Sans Pro"/>
            </a:endParaRPr>
          </a:p>
        </p:txBody>
      </p:sp>
      <p:sp>
        <p:nvSpPr>
          <p:cNvPr id="326" name="Google Shape;326;p33"/>
          <p:cNvSpPr/>
          <p:nvPr/>
        </p:nvSpPr>
        <p:spPr>
          <a:xfrm>
            <a:off x="1870733" y="5892467"/>
            <a:ext cx="441900" cy="444000"/>
          </a:xfrm>
          <a:prstGeom prst="curvedRight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Dosya:Twitter Verified Badge Gray.svg - Vikipedi" id="327" name="Google Shape;327;p33"/>
          <p:cNvPicPr preferRelativeResize="0"/>
          <p:nvPr/>
        </p:nvPicPr>
        <p:blipFill>
          <a:blip r:embed="rId10">
            <a:alphaModFix/>
          </a:blip>
          <a:stretch>
            <a:fillRect/>
          </a:stretch>
        </p:blipFill>
        <p:spPr>
          <a:xfrm>
            <a:off x="2056400" y="5407901"/>
            <a:ext cx="441999" cy="441999"/>
          </a:xfrm>
          <a:prstGeom prst="rect">
            <a:avLst/>
          </a:prstGeom>
          <a:noFill/>
          <a:ln>
            <a:noFill/>
          </a:ln>
        </p:spPr>
      </p:pic>
      <p:sp>
        <p:nvSpPr>
          <p:cNvPr id="328" name="Google Shape;328;p33"/>
          <p:cNvSpPr/>
          <p:nvPr/>
        </p:nvSpPr>
        <p:spPr>
          <a:xfrm>
            <a:off x="3879967" y="5407900"/>
            <a:ext cx="1612800" cy="1191900"/>
          </a:xfrm>
          <a:prstGeom prst="snip1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latin typeface="Source Sans Pro"/>
                <a:ea typeface="Source Sans Pro"/>
                <a:cs typeface="Source Sans Pro"/>
                <a:sym typeface="Source Sans Pro"/>
              </a:rPr>
              <a:t>Root (</a:t>
            </a:r>
            <a:r>
              <a:rPr b="1" lang="en-US" sz="1300">
                <a:solidFill>
                  <a:schemeClr val="dk2"/>
                </a:solidFill>
                <a:latin typeface="Source Sans Pro"/>
                <a:ea typeface="Source Sans Pro"/>
                <a:cs typeface="Source Sans Pro"/>
                <a:sym typeface="Source Sans Pro"/>
              </a:rPr>
              <a:t>V</a:t>
            </a:r>
            <a:r>
              <a:rPr b="1" lang="en-US" sz="1300">
                <a:solidFill>
                  <a:srgbClr val="CC0000"/>
                </a:solidFill>
                <a:latin typeface="Source Sans Pro"/>
                <a:ea typeface="Source Sans Pro"/>
                <a:cs typeface="Source Sans Pro"/>
                <a:sym typeface="Source Sans Pro"/>
              </a:rPr>
              <a:t>3</a:t>
            </a:r>
            <a:r>
              <a:rPr lang="en-US" sz="1300">
                <a:solidFill>
                  <a:schemeClr val="dk2"/>
                </a:solidFill>
                <a:latin typeface="Source Sans Pro"/>
                <a:ea typeface="Source Sans Pro"/>
                <a:cs typeface="Source Sans Pro"/>
                <a:sym typeface="Source Sans Pro"/>
              </a:rPr>
              <a:t>)</a:t>
            </a:r>
            <a:endParaRPr b="1" sz="1300">
              <a:solidFill>
                <a:srgbClr val="CC0000"/>
              </a:solidFill>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Keys: [B,D,C,</a:t>
            </a:r>
            <a:r>
              <a:rPr b="1" lang="en-US" sz="1300">
                <a:solidFill>
                  <a:srgbClr val="980000"/>
                </a:solidFill>
                <a:latin typeface="Source Sans Pro"/>
                <a:ea typeface="Source Sans Pro"/>
                <a:cs typeface="Source Sans Pro"/>
                <a:sym typeface="Source Sans Pro"/>
              </a:rPr>
              <a:t>E</a:t>
            </a:r>
            <a:r>
              <a:rPr lang="en-US" sz="1300">
                <a:latin typeface="Source Sans Pro"/>
                <a:ea typeface="Source Sans Pro"/>
                <a:cs typeface="Source Sans Pro"/>
                <a:sym typeface="Source Sans Pro"/>
              </a:rPr>
              <a:t>]</a:t>
            </a:r>
            <a:endParaRPr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[B,C]</a:t>
            </a:r>
            <a:endParaRPr sz="1300">
              <a:latin typeface="Source Sans Pro"/>
              <a:ea typeface="Source Sans Pro"/>
              <a:cs typeface="Source Sans Pro"/>
              <a:sym typeface="Source Sans Pro"/>
            </a:endParaRPr>
          </a:p>
        </p:txBody>
      </p:sp>
      <p:sp>
        <p:nvSpPr>
          <p:cNvPr id="329" name="Google Shape;329;p33"/>
          <p:cNvSpPr/>
          <p:nvPr/>
        </p:nvSpPr>
        <p:spPr>
          <a:xfrm>
            <a:off x="3535667" y="5901550"/>
            <a:ext cx="441900" cy="444000"/>
          </a:xfrm>
          <a:prstGeom prst="curvedRight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Dosya:Twitter Verified Badge Gray.svg - Vikipedi" id="330" name="Google Shape;330;p33"/>
          <p:cNvPicPr preferRelativeResize="0"/>
          <p:nvPr/>
        </p:nvPicPr>
        <p:blipFill>
          <a:blip r:embed="rId10">
            <a:alphaModFix/>
          </a:blip>
          <a:stretch>
            <a:fillRect/>
          </a:stretch>
        </p:blipFill>
        <p:spPr>
          <a:xfrm>
            <a:off x="3880000" y="5398768"/>
            <a:ext cx="441999" cy="441999"/>
          </a:xfrm>
          <a:prstGeom prst="rect">
            <a:avLst/>
          </a:prstGeom>
          <a:noFill/>
          <a:ln>
            <a:noFill/>
          </a:ln>
        </p:spPr>
      </p:pic>
      <p:sp>
        <p:nvSpPr>
          <p:cNvPr id="331" name="Google Shape;331;p33"/>
          <p:cNvSpPr/>
          <p:nvPr/>
        </p:nvSpPr>
        <p:spPr>
          <a:xfrm>
            <a:off x="3879967" y="4223667"/>
            <a:ext cx="1612800" cy="966000"/>
          </a:xfrm>
          <a:prstGeom prst="snip1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300">
                <a:latin typeface="Source Sans Pro"/>
                <a:ea typeface="Source Sans Pro"/>
                <a:cs typeface="Source Sans Pro"/>
                <a:sym typeface="Source Sans Pro"/>
              </a:rPr>
              <a:t>Timestamp</a:t>
            </a:r>
            <a:endParaRPr b="1"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[E]</a:t>
            </a:r>
            <a:br>
              <a:rPr lang="en-US" sz="1300">
                <a:latin typeface="Source Sans Pro"/>
                <a:ea typeface="Source Sans Pro"/>
                <a:cs typeface="Source Sans Pro"/>
                <a:sym typeface="Source Sans Pro"/>
              </a:rPr>
            </a:br>
            <a:br>
              <a:rPr lang="en-US" sz="1300">
                <a:latin typeface="Source Sans Pro"/>
                <a:ea typeface="Source Sans Pro"/>
                <a:cs typeface="Source Sans Pro"/>
                <a:sym typeface="Source Sans Pro"/>
              </a:rPr>
            </a:br>
            <a:r>
              <a:rPr lang="en-US" sz="1300">
                <a:solidFill>
                  <a:srgbClr val="1155CC"/>
                </a:solidFill>
                <a:latin typeface="Source Sans Pro"/>
                <a:ea typeface="Source Sans Pro"/>
                <a:cs typeface="Source Sans Pro"/>
                <a:sym typeface="Source Sans Pro"/>
              </a:rPr>
              <a:t>Snapshot v56</a:t>
            </a:r>
            <a:endParaRPr sz="1300">
              <a:solidFill>
                <a:srgbClr val="1155CC"/>
              </a:solidFill>
              <a:latin typeface="Source Sans Pro"/>
              <a:ea typeface="Source Sans Pro"/>
              <a:cs typeface="Source Sans Pro"/>
              <a:sym typeface="Source Sans Pro"/>
            </a:endParaRPr>
          </a:p>
        </p:txBody>
      </p:sp>
      <p:sp>
        <p:nvSpPr>
          <p:cNvPr id="332" name="Google Shape;332;p33"/>
          <p:cNvSpPr/>
          <p:nvPr/>
        </p:nvSpPr>
        <p:spPr>
          <a:xfrm flipH="1" rot="-9298986">
            <a:off x="3867357" y="4710178"/>
            <a:ext cx="531350" cy="704485"/>
          </a:xfrm>
          <a:prstGeom prst="curvedRight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Dosya:Twitter Verified Badge Gray.svg - Vikipedi" id="333" name="Google Shape;333;p33"/>
          <p:cNvPicPr preferRelativeResize="0"/>
          <p:nvPr/>
        </p:nvPicPr>
        <p:blipFill>
          <a:blip r:embed="rId10">
            <a:alphaModFix/>
          </a:blip>
          <a:stretch>
            <a:fillRect/>
          </a:stretch>
        </p:blipFill>
        <p:spPr>
          <a:xfrm>
            <a:off x="3720933" y="4188851"/>
            <a:ext cx="441999" cy="441999"/>
          </a:xfrm>
          <a:prstGeom prst="rect">
            <a:avLst/>
          </a:prstGeom>
          <a:noFill/>
          <a:ln>
            <a:noFill/>
          </a:ln>
        </p:spPr>
      </p:pic>
      <p:sp>
        <p:nvSpPr>
          <p:cNvPr id="334" name="Google Shape;334;p33"/>
          <p:cNvSpPr/>
          <p:nvPr/>
        </p:nvSpPr>
        <p:spPr>
          <a:xfrm>
            <a:off x="5767867" y="3676168"/>
            <a:ext cx="1644300" cy="1383600"/>
          </a:xfrm>
          <a:prstGeom prst="snip1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300">
                <a:latin typeface="Source Sans Pro"/>
                <a:ea typeface="Source Sans Pro"/>
                <a:cs typeface="Source Sans Pro"/>
                <a:sym typeface="Source Sans Pro"/>
              </a:rPr>
              <a:t>Snapshot (V56)</a:t>
            </a:r>
            <a:endParaRPr b="1"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[E]</a:t>
            </a:r>
            <a:endParaRPr sz="1300">
              <a:latin typeface="Source Sans Pro"/>
              <a:ea typeface="Source Sans Pro"/>
              <a:cs typeface="Source Sans Pro"/>
              <a:sym typeface="Source Sans Pro"/>
            </a:endParaRPr>
          </a:p>
          <a:p>
            <a:pPr indent="0" lvl="0" marL="0" rtl="0" algn="ctr">
              <a:spcBef>
                <a:spcPts val="0"/>
              </a:spcBef>
              <a:spcAft>
                <a:spcPts val="0"/>
              </a:spcAft>
              <a:buNone/>
            </a:pPr>
            <a:br>
              <a:rPr lang="en-US" sz="1300">
                <a:solidFill>
                  <a:srgbClr val="C27BA0"/>
                </a:solidFill>
                <a:latin typeface="Source Sans Pro"/>
                <a:ea typeface="Source Sans Pro"/>
                <a:cs typeface="Source Sans Pro"/>
                <a:sym typeface="Source Sans Pro"/>
              </a:rPr>
            </a:br>
            <a:r>
              <a:rPr lang="en-US" sz="1300">
                <a:solidFill>
                  <a:srgbClr val="C27BA0"/>
                </a:solidFill>
                <a:latin typeface="Source Sans Pro"/>
                <a:ea typeface="Source Sans Pro"/>
                <a:cs typeface="Source Sans Pro"/>
                <a:sym typeface="Source Sans Pro"/>
              </a:rPr>
              <a:t>Targets v10</a:t>
            </a:r>
            <a:endParaRPr sz="1300">
              <a:solidFill>
                <a:srgbClr val="C27BA0"/>
              </a:solidFill>
              <a:latin typeface="Source Sans Pro"/>
              <a:ea typeface="Source Sans Pro"/>
              <a:cs typeface="Source Sans Pro"/>
              <a:sym typeface="Source Sans Pro"/>
            </a:endParaRPr>
          </a:p>
          <a:p>
            <a:pPr indent="0" lvl="0" marL="0" rtl="0" algn="ctr">
              <a:spcBef>
                <a:spcPts val="0"/>
              </a:spcBef>
              <a:spcAft>
                <a:spcPts val="0"/>
              </a:spcAft>
              <a:buNone/>
            </a:pPr>
            <a:r>
              <a:rPr b="1" lang="en-US" sz="1300">
                <a:solidFill>
                  <a:schemeClr val="dk1"/>
                </a:solidFill>
                <a:latin typeface="Source Sans Pro"/>
                <a:ea typeface="Source Sans Pro"/>
                <a:cs typeface="Source Sans Pro"/>
                <a:sym typeface="Source Sans Pro"/>
              </a:rPr>
              <a:t>swf-software</a:t>
            </a:r>
            <a:r>
              <a:rPr lang="en-US" sz="1300">
                <a:solidFill>
                  <a:srgbClr val="04335F"/>
                </a:solidFill>
                <a:latin typeface="Source Sans Pro"/>
                <a:ea typeface="Source Sans Pro"/>
                <a:cs typeface="Source Sans Pro"/>
                <a:sym typeface="Source Sans Pro"/>
              </a:rPr>
              <a:t> v31</a:t>
            </a:r>
            <a:endParaRPr sz="1300">
              <a:solidFill>
                <a:srgbClr val="04335F"/>
              </a:solidFill>
              <a:latin typeface="Source Sans Pro"/>
              <a:ea typeface="Source Sans Pro"/>
              <a:cs typeface="Source Sans Pro"/>
              <a:sym typeface="Source Sans Pro"/>
            </a:endParaRPr>
          </a:p>
          <a:p>
            <a:pPr indent="0" lvl="0" marL="0" rtl="0" algn="ctr">
              <a:spcBef>
                <a:spcPts val="0"/>
              </a:spcBef>
              <a:spcAft>
                <a:spcPts val="0"/>
              </a:spcAft>
              <a:buNone/>
            </a:pPr>
            <a:r>
              <a:rPr lang="en-US" sz="1300">
                <a:solidFill>
                  <a:schemeClr val="dk2"/>
                </a:solidFill>
                <a:latin typeface="Source Sans Pro"/>
                <a:ea typeface="Source Sans Pro"/>
                <a:cs typeface="Source Sans Pro"/>
                <a:sym typeface="Source Sans Pro"/>
              </a:rPr>
              <a:t>project-bar v9</a:t>
            </a:r>
            <a:endParaRPr sz="1300">
              <a:solidFill>
                <a:schemeClr val="dk2"/>
              </a:solidFill>
              <a:latin typeface="Source Sans Pro"/>
              <a:ea typeface="Source Sans Pro"/>
              <a:cs typeface="Source Sans Pro"/>
              <a:sym typeface="Source Sans Pro"/>
            </a:endParaRPr>
          </a:p>
        </p:txBody>
      </p:sp>
      <p:pic>
        <p:nvPicPr>
          <p:cNvPr descr="Dosya:Twitter Verified Badge Gray.svg - Vikipedi" id="335" name="Google Shape;335;p33"/>
          <p:cNvPicPr preferRelativeResize="0"/>
          <p:nvPr/>
        </p:nvPicPr>
        <p:blipFill>
          <a:blip r:embed="rId10">
            <a:alphaModFix/>
          </a:blip>
          <a:stretch>
            <a:fillRect/>
          </a:stretch>
        </p:blipFill>
        <p:spPr>
          <a:xfrm>
            <a:off x="5767867" y="3978467"/>
            <a:ext cx="441999" cy="441999"/>
          </a:xfrm>
          <a:prstGeom prst="rect">
            <a:avLst/>
          </a:prstGeom>
          <a:noFill/>
          <a:ln>
            <a:noFill/>
          </a:ln>
        </p:spPr>
      </p:pic>
      <p:sp>
        <p:nvSpPr>
          <p:cNvPr id="336" name="Google Shape;336;p33"/>
          <p:cNvSpPr/>
          <p:nvPr/>
        </p:nvSpPr>
        <p:spPr>
          <a:xfrm>
            <a:off x="5767867" y="5136100"/>
            <a:ext cx="2182500" cy="1624500"/>
          </a:xfrm>
          <a:prstGeom prst="snip1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300">
                <a:latin typeface="Source Sans Pro"/>
                <a:ea typeface="Source Sans Pro"/>
                <a:cs typeface="Source Sans Pro"/>
                <a:sym typeface="Source Sans Pro"/>
              </a:rPr>
              <a:t>Targets (V10)</a:t>
            </a:r>
            <a:endParaRPr b="1"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Keys: [F,G,H,I,J,K]</a:t>
            </a:r>
            <a:endParaRPr sz="1300">
              <a:latin typeface="Source Sans Pro"/>
              <a:ea typeface="Source Sans Pro"/>
              <a:cs typeface="Source Sans Pro"/>
              <a:sym typeface="Source Sans Pro"/>
            </a:endParaRPr>
          </a:p>
          <a:p>
            <a:pPr indent="0" lvl="0" marL="0" rtl="0" algn="ctr">
              <a:spcBef>
                <a:spcPts val="0"/>
              </a:spcBef>
              <a:spcAft>
                <a:spcPts val="0"/>
              </a:spcAft>
              <a:buNone/>
            </a:pPr>
            <a:r>
              <a:rPr lang="en-US" sz="1300">
                <a:latin typeface="Source Sans Pro"/>
                <a:ea typeface="Source Sans Pro"/>
                <a:cs typeface="Source Sans Pro"/>
                <a:sym typeface="Source Sans Pro"/>
              </a:rPr>
              <a:t>Signed: [E]</a:t>
            </a:r>
            <a:endParaRPr sz="1300">
              <a:latin typeface="Source Sans Pro"/>
              <a:ea typeface="Source Sans Pro"/>
              <a:cs typeface="Source Sans Pro"/>
              <a:sym typeface="Source Sans Pro"/>
            </a:endParaRPr>
          </a:p>
          <a:p>
            <a:pPr indent="0" lvl="0" marL="0" rtl="0" algn="ctr">
              <a:spcBef>
                <a:spcPts val="0"/>
              </a:spcBef>
              <a:spcAft>
                <a:spcPts val="0"/>
              </a:spcAft>
              <a:buNone/>
            </a:pPr>
            <a:br>
              <a:rPr b="1" lang="en-US" sz="1300">
                <a:latin typeface="Source Sans Pro"/>
                <a:ea typeface="Source Sans Pro"/>
                <a:cs typeface="Source Sans Pro"/>
                <a:sym typeface="Source Sans Pro"/>
              </a:rPr>
            </a:br>
            <a:r>
              <a:rPr b="1" lang="en-US" sz="1200">
                <a:solidFill>
                  <a:srgbClr val="0B5394"/>
                </a:solidFill>
                <a:latin typeface="Source Sans Pro"/>
                <a:ea typeface="Source Sans Pro"/>
                <a:cs typeface="Source Sans Pro"/>
                <a:sym typeface="Source Sans Pro"/>
              </a:rPr>
              <a:t>swf-software: sw/* [F,G,H]</a:t>
            </a:r>
            <a:endParaRPr b="1" sz="1200">
              <a:solidFill>
                <a:srgbClr val="0B5394"/>
              </a:solidFill>
              <a:latin typeface="Source Sans Pro"/>
              <a:ea typeface="Source Sans Pro"/>
              <a:cs typeface="Source Sans Pro"/>
              <a:sym typeface="Source Sans Pro"/>
            </a:endParaRPr>
          </a:p>
          <a:p>
            <a:pPr indent="0" lvl="0" marL="0" rtl="0" algn="ctr">
              <a:spcBef>
                <a:spcPts val="0"/>
              </a:spcBef>
              <a:spcAft>
                <a:spcPts val="0"/>
              </a:spcAft>
              <a:buNone/>
            </a:pPr>
            <a:r>
              <a:rPr lang="en-US" sz="1200">
                <a:latin typeface="Source Sans Pro"/>
                <a:ea typeface="Source Sans Pro"/>
                <a:cs typeface="Source Sans Pro"/>
                <a:sym typeface="Source Sans Pro"/>
              </a:rPr>
              <a:t>project-bar: bar/* </a:t>
            </a:r>
            <a:r>
              <a:rPr lang="en-US" sz="1200">
                <a:solidFill>
                  <a:schemeClr val="dk2"/>
                </a:solidFill>
                <a:latin typeface="Source Sans Pro"/>
                <a:ea typeface="Source Sans Pro"/>
                <a:cs typeface="Source Sans Pro"/>
                <a:sym typeface="Source Sans Pro"/>
              </a:rPr>
              <a:t>[I,J,K]</a:t>
            </a:r>
            <a:endParaRPr sz="1200">
              <a:latin typeface="Source Sans Pro"/>
              <a:ea typeface="Source Sans Pro"/>
              <a:cs typeface="Source Sans Pro"/>
              <a:sym typeface="Source Sans Pro"/>
            </a:endParaRPr>
          </a:p>
        </p:txBody>
      </p:sp>
      <p:sp>
        <p:nvSpPr>
          <p:cNvPr id="337" name="Google Shape;337;p33"/>
          <p:cNvSpPr/>
          <p:nvPr/>
        </p:nvSpPr>
        <p:spPr>
          <a:xfrm rot="2503105">
            <a:off x="5383434" y="4550895"/>
            <a:ext cx="218642" cy="1206942"/>
          </a:xfrm>
          <a:prstGeom prst="up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sp>
        <p:nvSpPr>
          <p:cNvPr id="338" name="Google Shape;338;p33"/>
          <p:cNvSpPr/>
          <p:nvPr/>
        </p:nvSpPr>
        <p:spPr>
          <a:xfrm>
            <a:off x="5401033" y="6055733"/>
            <a:ext cx="441900" cy="444000"/>
          </a:xfrm>
          <a:prstGeom prst="curvedRight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Dosya:Twitter Verified Badge Gray.svg - Vikipedi" id="339" name="Google Shape;339;p33"/>
          <p:cNvPicPr preferRelativeResize="0"/>
          <p:nvPr/>
        </p:nvPicPr>
        <p:blipFill>
          <a:blip r:embed="rId10">
            <a:alphaModFix/>
          </a:blip>
          <a:stretch>
            <a:fillRect/>
          </a:stretch>
        </p:blipFill>
        <p:spPr>
          <a:xfrm>
            <a:off x="5586700" y="5571168"/>
            <a:ext cx="441999" cy="441999"/>
          </a:xfrm>
          <a:prstGeom prst="rect">
            <a:avLst/>
          </a:prstGeom>
          <a:noFill/>
          <a:ln>
            <a:noFill/>
          </a:ln>
        </p:spPr>
      </p:pic>
      <p:sp>
        <p:nvSpPr>
          <p:cNvPr id="340" name="Google Shape;340;p33"/>
          <p:cNvSpPr/>
          <p:nvPr/>
        </p:nvSpPr>
        <p:spPr>
          <a:xfrm>
            <a:off x="8225378" y="5312100"/>
            <a:ext cx="2345400" cy="1383600"/>
          </a:xfrm>
          <a:prstGeom prst="snip1Rect">
            <a:avLst>
              <a:gd fmla="val 16667" name="adj"/>
            </a:avLst>
          </a:prstGeom>
          <a:solidFill>
            <a:srgbClr val="04335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300">
                <a:solidFill>
                  <a:schemeClr val="lt1"/>
                </a:solidFill>
                <a:latin typeface="Source Sans Pro"/>
                <a:ea typeface="Source Sans Pro"/>
                <a:cs typeface="Source Sans Pro"/>
                <a:sym typeface="Source Sans Pro"/>
              </a:rPr>
              <a:t>swf-software (V31)</a:t>
            </a:r>
            <a:endParaRPr b="1" sz="13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rPr lang="en-US" sz="1300">
                <a:solidFill>
                  <a:schemeClr val="lt1"/>
                </a:solidFill>
                <a:latin typeface="Source Sans Pro"/>
                <a:ea typeface="Source Sans Pro"/>
                <a:cs typeface="Source Sans Pro"/>
                <a:sym typeface="Source Sans Pro"/>
              </a:rPr>
              <a:t>Signed: [F,G]</a:t>
            </a:r>
            <a:endParaRPr sz="13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t/>
            </a:r>
            <a:endParaRPr sz="13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rPr lang="en-US" sz="1300">
                <a:solidFill>
                  <a:schemeClr val="lt1"/>
                </a:solidFill>
                <a:latin typeface="Source Sans Pro"/>
                <a:ea typeface="Source Sans Pro"/>
                <a:cs typeface="Source Sans Pro"/>
                <a:sym typeface="Source Sans Pro"/>
              </a:rPr>
              <a:t>swf/software:1.0 hash/size</a:t>
            </a:r>
            <a:endParaRPr sz="13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rPr lang="en-US" sz="1300">
                <a:solidFill>
                  <a:schemeClr val="lt1"/>
                </a:solidFill>
                <a:latin typeface="Source Sans Pro"/>
                <a:ea typeface="Source Sans Pro"/>
                <a:cs typeface="Source Sans Pro"/>
                <a:sym typeface="Source Sans Pro"/>
              </a:rPr>
              <a:t>swf/software:1.2 hash/size</a:t>
            </a:r>
            <a:endParaRPr sz="1300">
              <a:solidFill>
                <a:schemeClr val="lt1"/>
              </a:solidFill>
              <a:latin typeface="Source Sans Pro"/>
              <a:ea typeface="Source Sans Pro"/>
              <a:cs typeface="Source Sans Pro"/>
              <a:sym typeface="Source Sans Pro"/>
            </a:endParaRPr>
          </a:p>
        </p:txBody>
      </p:sp>
      <p:sp>
        <p:nvSpPr>
          <p:cNvPr id="341" name="Google Shape;341;p33"/>
          <p:cNvSpPr/>
          <p:nvPr/>
        </p:nvSpPr>
        <p:spPr>
          <a:xfrm>
            <a:off x="7738400" y="6163401"/>
            <a:ext cx="548700" cy="462000"/>
          </a:xfrm>
          <a:prstGeom prst="curvedRight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Dosya:Twitter Verified Badge Gray.svg - Vikipedi" id="342" name="Google Shape;342;p33"/>
          <p:cNvPicPr preferRelativeResize="0"/>
          <p:nvPr/>
        </p:nvPicPr>
        <p:blipFill>
          <a:blip r:embed="rId10">
            <a:alphaModFix/>
          </a:blip>
          <a:stretch>
            <a:fillRect/>
          </a:stretch>
        </p:blipFill>
        <p:spPr>
          <a:xfrm>
            <a:off x="8155076" y="5773984"/>
            <a:ext cx="548989" cy="459817"/>
          </a:xfrm>
          <a:prstGeom prst="rect">
            <a:avLst/>
          </a:prstGeom>
          <a:noFill/>
          <a:ln>
            <a:noFill/>
          </a:ln>
        </p:spPr>
      </p:pic>
      <p:cxnSp>
        <p:nvCxnSpPr>
          <p:cNvPr id="343" name="Google Shape;343;p33"/>
          <p:cNvCxnSpPr>
            <a:endCxn id="342" idx="1"/>
          </p:cNvCxnSpPr>
          <p:nvPr/>
        </p:nvCxnSpPr>
        <p:spPr>
          <a:xfrm>
            <a:off x="4336376" y="2832292"/>
            <a:ext cx="3818700" cy="3171600"/>
          </a:xfrm>
          <a:prstGeom prst="bentConnector3">
            <a:avLst>
              <a:gd fmla="val 98132" name="adj1"/>
            </a:avLst>
          </a:prstGeom>
          <a:noFill/>
          <a:ln cap="flat" cmpd="sng" w="38100">
            <a:solidFill>
              <a:schemeClr val="accent5"/>
            </a:solidFill>
            <a:prstDash val="solid"/>
            <a:round/>
            <a:headEnd len="med" w="med" type="oval"/>
            <a:tailEnd len="med" w="med" type="oval"/>
          </a:ln>
        </p:spPr>
      </p:cxnSp>
      <p:sp>
        <p:nvSpPr>
          <p:cNvPr id="344" name="Google Shape;344;p33"/>
          <p:cNvSpPr txBox="1"/>
          <p:nvPr/>
        </p:nvSpPr>
        <p:spPr>
          <a:xfrm>
            <a:off x="1385369" y="2467658"/>
            <a:ext cx="30636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100">
                <a:solidFill>
                  <a:schemeClr val="accent5"/>
                </a:solidFill>
                <a:latin typeface="Source Sans Pro"/>
                <a:ea typeface="Source Sans Pro"/>
                <a:cs typeface="Source Sans Pro"/>
                <a:sym typeface="Source Sans Pro"/>
              </a:rPr>
              <a:t>Validate hash and size</a:t>
            </a:r>
            <a:endParaRPr b="1" sz="2100">
              <a:solidFill>
                <a:schemeClr val="accent5"/>
              </a:solidFill>
              <a:latin typeface="Source Sans Pro"/>
              <a:ea typeface="Source Sans Pro"/>
              <a:cs typeface="Source Sans Pro"/>
              <a:sym typeface="Source Sans Pro"/>
            </a:endParaRPr>
          </a:p>
        </p:txBody>
      </p:sp>
      <p:sp>
        <p:nvSpPr>
          <p:cNvPr id="345" name="Google Shape;345;p33"/>
          <p:cNvSpPr txBox="1"/>
          <p:nvPr/>
        </p:nvSpPr>
        <p:spPr>
          <a:xfrm>
            <a:off x="1768825" y="1480975"/>
            <a:ext cx="43272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chemeClr val="accent5"/>
                </a:solidFill>
                <a:latin typeface="Source Sans Pro"/>
                <a:ea typeface="Source Sans Pro"/>
                <a:cs typeface="Source Sans Pro"/>
                <a:sym typeface="Source Sans Pro"/>
              </a:rPr>
              <a:t>swf/software:1.1 ❌🔐</a:t>
            </a:r>
            <a:endParaRPr b="1" sz="3200">
              <a:solidFill>
                <a:schemeClr val="accent5"/>
              </a:solidFill>
              <a:latin typeface="Source Sans Pro"/>
              <a:ea typeface="Source Sans Pro"/>
              <a:cs typeface="Source Sans Pro"/>
              <a:sym typeface="Source Sans Pro"/>
            </a:endParaRPr>
          </a:p>
        </p:txBody>
      </p:sp>
      <p:sp>
        <p:nvSpPr>
          <p:cNvPr id="346" name="Google Shape;346;p33"/>
          <p:cNvSpPr txBox="1"/>
          <p:nvPr/>
        </p:nvSpPr>
        <p:spPr>
          <a:xfrm>
            <a:off x="387750" y="-249325"/>
            <a:ext cx="9778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TUF: How it works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4"/>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352" name="Google Shape;352;p34"/>
          <p:cNvSpPr txBox="1"/>
          <p:nvPr/>
        </p:nvSpPr>
        <p:spPr>
          <a:xfrm>
            <a:off x="548375" y="1485075"/>
            <a:ext cx="9960300" cy="39159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05000"/>
              </a:lnSpc>
              <a:spcBef>
                <a:spcPts val="500"/>
              </a:spcBef>
              <a:spcAft>
                <a:spcPts val="0"/>
              </a:spcAft>
              <a:buSzPts val="770"/>
              <a:buNone/>
            </a:pPr>
            <a:r>
              <a:rPr lang="en-US" sz="4626">
                <a:solidFill>
                  <a:srgbClr val="8C3D98"/>
                </a:solidFill>
                <a:latin typeface="Manrope ExtraBold"/>
                <a:ea typeface="Manrope ExtraBold"/>
                <a:cs typeface="Manrope ExtraBold"/>
                <a:sym typeface="Manrope ExtraBold"/>
              </a:rPr>
              <a:t>Become a </a:t>
            </a:r>
            <a:r>
              <a:rPr lang="en-US" sz="4626">
                <a:solidFill>
                  <a:srgbClr val="029688"/>
                </a:solidFill>
                <a:latin typeface="Manrope ExtraBold"/>
                <a:ea typeface="Manrope ExtraBold"/>
                <a:cs typeface="Manrope ExtraBold"/>
                <a:sym typeface="Manrope ExtraBold"/>
              </a:rPr>
              <a:t>Mentor</a:t>
            </a:r>
            <a:r>
              <a:rPr lang="en-US" sz="4626">
                <a:solidFill>
                  <a:srgbClr val="8C3D98"/>
                </a:solidFill>
                <a:latin typeface="Manrope ExtraBold"/>
                <a:ea typeface="Manrope ExtraBold"/>
                <a:cs typeface="Manrope ExtraBold"/>
                <a:sym typeface="Manrope ExtraBold"/>
              </a:rPr>
              <a:t> for Underrepresented Groups in Open Source!</a:t>
            </a:r>
            <a:endParaRPr sz="4626">
              <a:solidFill>
                <a:srgbClr val="8C3D98"/>
              </a:solidFill>
              <a:latin typeface="Manrope ExtraBold"/>
              <a:ea typeface="Manrope ExtraBold"/>
              <a:cs typeface="Manrope ExtraBold"/>
              <a:sym typeface="Manrope ExtraBold"/>
            </a:endParaRPr>
          </a:p>
          <a:p>
            <a:pPr indent="0" lvl="0" marL="0" rtl="0" algn="l">
              <a:lnSpc>
                <a:spcPct val="105000"/>
              </a:lnSpc>
              <a:spcBef>
                <a:spcPts val="2000"/>
              </a:spcBef>
              <a:spcAft>
                <a:spcPts val="0"/>
              </a:spcAft>
              <a:buSzPts val="770"/>
              <a:buNone/>
            </a:pPr>
            <a:r>
              <a:t/>
            </a:r>
            <a:endParaRPr b="1" sz="526">
              <a:solidFill>
                <a:srgbClr val="124164"/>
              </a:solidFill>
              <a:latin typeface="Manrope"/>
              <a:ea typeface="Manrope"/>
              <a:cs typeface="Manrope"/>
              <a:sym typeface="Manrope"/>
            </a:endParaRPr>
          </a:p>
          <a:p>
            <a:pPr indent="0" lvl="0" marL="0" rtl="0" algn="l">
              <a:lnSpc>
                <a:spcPct val="115000"/>
              </a:lnSpc>
              <a:spcBef>
                <a:spcPts val="2000"/>
              </a:spcBef>
              <a:spcAft>
                <a:spcPts val="0"/>
              </a:spcAft>
              <a:buSzPts val="770"/>
              <a:buNone/>
            </a:pPr>
            <a:r>
              <a:rPr lang="en-US" sz="2610">
                <a:solidFill>
                  <a:srgbClr val="19417E"/>
                </a:solidFill>
                <a:latin typeface="Manrope"/>
                <a:ea typeface="Manrope"/>
                <a:cs typeface="Manrope"/>
                <a:sym typeface="Manrope"/>
              </a:rPr>
              <a:t>Passionate about fostering an inclusive open source community?</a:t>
            </a:r>
            <a:endParaRPr sz="2610">
              <a:solidFill>
                <a:srgbClr val="19417E"/>
              </a:solidFill>
              <a:latin typeface="Manrope"/>
              <a:ea typeface="Manrope"/>
              <a:cs typeface="Manrope"/>
              <a:sym typeface="Manrope"/>
            </a:endParaRPr>
          </a:p>
          <a:p>
            <a:pPr indent="0" lvl="0" marL="0" rtl="0" algn="l">
              <a:lnSpc>
                <a:spcPct val="105000"/>
              </a:lnSpc>
              <a:spcBef>
                <a:spcPts val="600"/>
              </a:spcBef>
              <a:spcAft>
                <a:spcPts val="2000"/>
              </a:spcAft>
              <a:buSzPts val="770"/>
              <a:buNone/>
            </a:pPr>
            <a:r>
              <a:t/>
            </a:r>
            <a:endParaRPr sz="2210">
              <a:solidFill>
                <a:srgbClr val="8C3D98"/>
              </a:solidFill>
              <a:latin typeface="Manrope SemiBold"/>
              <a:ea typeface="Manrope SemiBold"/>
              <a:cs typeface="Manrope SemiBold"/>
              <a:sym typeface="Manrope SemiBold"/>
            </a:endParaRPr>
          </a:p>
        </p:txBody>
      </p:sp>
      <p:grpSp>
        <p:nvGrpSpPr>
          <p:cNvPr id="353" name="Google Shape;353;p34"/>
          <p:cNvGrpSpPr/>
          <p:nvPr/>
        </p:nvGrpSpPr>
        <p:grpSpPr>
          <a:xfrm>
            <a:off x="228599" y="5338509"/>
            <a:ext cx="3423666" cy="812513"/>
            <a:chOff x="-193400" y="6012850"/>
            <a:chExt cx="6032892" cy="601505"/>
          </a:xfrm>
        </p:grpSpPr>
        <p:sp>
          <p:nvSpPr>
            <p:cNvPr id="354" name="Google Shape;354;p34"/>
            <p:cNvSpPr/>
            <p:nvPr/>
          </p:nvSpPr>
          <p:spPr>
            <a:xfrm>
              <a:off x="4652692" y="6013455"/>
              <a:ext cx="1186800" cy="600900"/>
            </a:xfrm>
            <a:prstGeom prst="ellipse">
              <a:avLst/>
            </a:prstGeom>
            <a:solidFill>
              <a:srgbClr val="8C3D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5" name="Google Shape;355;p34"/>
            <p:cNvSpPr/>
            <p:nvPr/>
          </p:nvSpPr>
          <p:spPr>
            <a:xfrm>
              <a:off x="-193400" y="6012850"/>
              <a:ext cx="5459400" cy="600900"/>
            </a:xfrm>
            <a:prstGeom prst="rect">
              <a:avLst/>
            </a:prstGeom>
            <a:solidFill>
              <a:srgbClr val="8C3D98"/>
            </a:solidFill>
            <a:ln>
              <a:noFill/>
            </a:ln>
          </p:spPr>
          <p:txBody>
            <a:bodyPr anchorCtr="0" anchor="ctr" bIns="91425" lIns="91425" spcFirstLastPara="1" rIns="91425" wrap="square" tIns="91425">
              <a:noAutofit/>
            </a:bodyPr>
            <a:lstStyle/>
            <a:p>
              <a:pPr indent="0" lvl="0" marL="0" rtl="0" algn="r">
                <a:lnSpc>
                  <a:spcPct val="100000"/>
                </a:lnSpc>
                <a:spcBef>
                  <a:spcPts val="500"/>
                </a:spcBef>
                <a:spcAft>
                  <a:spcPts val="500"/>
                </a:spcAft>
                <a:buNone/>
              </a:pPr>
              <a:r>
                <a:rPr lang="en-US" sz="3020">
                  <a:solidFill>
                    <a:srgbClr val="FFFFFF"/>
                  </a:solidFill>
                  <a:latin typeface="Manrope"/>
                  <a:ea typeface="Manrope"/>
                  <a:cs typeface="Manrope"/>
                  <a:sym typeface="Manrope"/>
                </a:rPr>
                <a:t>  Sign up today!</a:t>
              </a:r>
              <a:endParaRPr sz="2400">
                <a:solidFill>
                  <a:srgbClr val="FFFFFF"/>
                </a:solidFill>
                <a:latin typeface="Calibri"/>
                <a:ea typeface="Calibri"/>
                <a:cs typeface="Calibri"/>
                <a:sym typeface="Calibri"/>
              </a:endParaRPr>
            </a:p>
          </p:txBody>
        </p:sp>
      </p:grpSp>
      <p:pic>
        <p:nvPicPr>
          <p:cNvPr id="356" name="Google Shape;356;p34" title="New Icon.png"/>
          <p:cNvPicPr preferRelativeResize="0"/>
          <p:nvPr/>
        </p:nvPicPr>
        <p:blipFill>
          <a:blip r:embed="rId3">
            <a:alphaModFix/>
          </a:blip>
          <a:stretch>
            <a:fillRect/>
          </a:stretch>
        </p:blipFill>
        <p:spPr>
          <a:xfrm>
            <a:off x="9442768" y="766718"/>
            <a:ext cx="2802075" cy="2802075"/>
          </a:xfrm>
          <a:prstGeom prst="rect">
            <a:avLst/>
          </a:prstGeom>
          <a:noFill/>
          <a:ln>
            <a:noFill/>
          </a:ln>
        </p:spPr>
      </p:pic>
      <p:pic>
        <p:nvPicPr>
          <p:cNvPr id="357" name="Google Shape;357;p34" title="Adobe Express QR Code.png"/>
          <p:cNvPicPr preferRelativeResize="0"/>
          <p:nvPr/>
        </p:nvPicPr>
        <p:blipFill>
          <a:blip r:embed="rId4">
            <a:alphaModFix/>
          </a:blip>
          <a:stretch>
            <a:fillRect/>
          </a:stretch>
        </p:blipFill>
        <p:spPr>
          <a:xfrm>
            <a:off x="9777075" y="4044800"/>
            <a:ext cx="1818156" cy="1818166"/>
          </a:xfrm>
          <a:prstGeom prst="rect">
            <a:avLst/>
          </a:prstGeom>
          <a:noFill/>
          <a:ln>
            <a:noFill/>
          </a:ln>
        </p:spPr>
      </p:pic>
      <p:pic>
        <p:nvPicPr>
          <p:cNvPr id="358" name="Google Shape;358;p34"/>
          <p:cNvPicPr preferRelativeResize="0"/>
          <p:nvPr/>
        </p:nvPicPr>
        <p:blipFill>
          <a:blip r:embed="rId5">
            <a:alphaModFix/>
          </a:blip>
          <a:stretch>
            <a:fillRect/>
          </a:stretch>
        </p:blipFill>
        <p:spPr>
          <a:xfrm>
            <a:off x="9827884" y="5897228"/>
            <a:ext cx="1818167" cy="552723"/>
          </a:xfrm>
          <a:prstGeom prst="rect">
            <a:avLst/>
          </a:prstGeom>
          <a:noFill/>
          <a:ln>
            <a:noFill/>
          </a:ln>
        </p:spPr>
      </p:pic>
      <p:sp>
        <p:nvSpPr>
          <p:cNvPr id="359" name="Google Shape;359;p34"/>
          <p:cNvSpPr txBox="1"/>
          <p:nvPr/>
        </p:nvSpPr>
        <p:spPr>
          <a:xfrm>
            <a:off x="3908550" y="5544675"/>
            <a:ext cx="4745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https://bit.ly/cncf-inclusive-mentor</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p36"/>
          <p:cNvSpPr txBox="1"/>
          <p:nvPr/>
        </p:nvSpPr>
        <p:spPr>
          <a:xfrm>
            <a:off x="354061" y="1038247"/>
            <a:ext cx="11266161" cy="532900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With the rise in adoption of identity-based trust, it is increasingly important to understand the threats to such systems. PyPI, NPM, RubyGems, and Homebrew have all established models for “trusted publishing” attestation, based on OIDC. Many of these implementations rely on Project Sigstore’s projects Fulcio and Rekor.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Sigstore’s Rekor is an append only log. There’s no way to remove entries, even if they’re illegitimate. In the case of an identity compromise, most individuals would prefer to avoid a divorce from their identity, allowing for recovery and the establishment in future trust of their name.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262626"/>
              </a:buClr>
              <a:buSzPts val="1800"/>
              <a:buFont typeface="Arial"/>
              <a:buNone/>
            </a:pPr>
            <a:r>
              <a:rPr lang="en-US"/>
              <a:t>In this session, we’ll examine a threat model and mechanisms for compromise in a Sigstore-based identity signing system. Once established, we’ll describe ways to mitigate and resolve the threats, leveraging the CNCF projects in-toto and The Update Framework (TUF). Beyond theoretical designs, we’ll look at how this system has been implemented in in-toto’s sub-project Archivista.</a:t>
            </a:r>
            <a:endParaRPr sz="1800">
              <a:solidFill>
                <a:srgbClr val="262626"/>
              </a:solidFill>
            </a:endParaRPr>
          </a:p>
        </p:txBody>
      </p:sp>
      <p:sp>
        <p:nvSpPr>
          <p:cNvPr id="369" name="Google Shape;369;p36"/>
          <p:cNvSpPr txBox="1"/>
          <p:nvPr/>
        </p:nvSpPr>
        <p:spPr>
          <a:xfrm>
            <a:off x="354061" y="108857"/>
            <a:ext cx="10515600" cy="92939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Arial"/>
              <a:buNone/>
            </a:pPr>
            <a:r>
              <a:rPr b="1" lang="en-US" sz="3600">
                <a:solidFill>
                  <a:schemeClr val="dk1"/>
                </a:solidFill>
              </a:rPr>
              <a:t>Identity-based Trust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3" name="Shape 373"/>
        <p:cNvGrpSpPr/>
        <p:nvPr/>
      </p:nvGrpSpPr>
      <p:grpSpPr>
        <a:xfrm>
          <a:off x="0" y="0"/>
          <a:ext cx="0" cy="0"/>
          <a:chOff x="0" y="0"/>
          <a:chExt cx="0" cy="0"/>
        </a:xfrm>
      </p:grpSpPr>
      <p:sp>
        <p:nvSpPr>
          <p:cNvPr id="374" name="Google Shape;374;p37"/>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375" name="Google Shape;375;p37"/>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376" name="Google Shape;376;p37"/>
          <p:cNvSpPr txBox="1"/>
          <p:nvPr/>
        </p:nvSpPr>
        <p:spPr>
          <a:xfrm>
            <a:off x="559897" y="960144"/>
            <a:ext cx="11178600" cy="5440500"/>
          </a:xfrm>
          <a:prstGeom prst="rect">
            <a:avLst/>
          </a:prstGeom>
          <a:noFill/>
          <a:ln>
            <a:noFill/>
          </a:ln>
        </p:spPr>
        <p:txBody>
          <a:bodyPr anchorCtr="0" anchor="ctr" bIns="45700" lIns="91425" spcFirstLastPara="1" rIns="91425" wrap="square" tIns="45700">
            <a:normAutofit/>
          </a:bodyPr>
          <a:lstStyle/>
          <a:p>
            <a:pPr indent="-342900" lvl="0" marL="457200" rtl="0" algn="l">
              <a:lnSpc>
                <a:spcPct val="90000"/>
              </a:lnSpc>
              <a:spcBef>
                <a:spcPts val="0"/>
              </a:spcBef>
              <a:spcAft>
                <a:spcPts val="0"/>
              </a:spcAft>
              <a:buClr>
                <a:schemeClr val="dk1"/>
              </a:buClr>
              <a:buSzPts val="1800"/>
              <a:buAutoNum type="arabicPeriod"/>
            </a:pPr>
            <a:r>
              <a:rPr lang="en-US" sz="1800">
                <a:solidFill>
                  <a:schemeClr val="dk1"/>
                </a:solidFill>
              </a:rPr>
              <a:t>Why</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solidFill>
                  <a:schemeClr val="dk1"/>
                </a:solidFill>
              </a:rPr>
              <a:t>Increasing Threat Landscape</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solidFill>
                  <a:schemeClr val="dk1"/>
                </a:solidFill>
              </a:rPr>
              <a:t>Increased Trust</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solidFill>
                  <a:schemeClr val="dk1"/>
                </a:solidFill>
              </a:rPr>
              <a:t>Increased Transparency</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solidFill>
                  <a:schemeClr val="dk1"/>
                </a:solidFill>
              </a:rPr>
              <a:t>Deal with key management problems</a:t>
            </a:r>
            <a:endParaRPr sz="1800">
              <a:solidFill>
                <a:schemeClr val="dk1"/>
              </a:solidFill>
            </a:endParaRPr>
          </a:p>
          <a:p>
            <a:pPr indent="-342900" lvl="0" marL="457200" marR="0" rtl="0" algn="l">
              <a:lnSpc>
                <a:spcPct val="90000"/>
              </a:lnSpc>
              <a:spcBef>
                <a:spcPts val="0"/>
              </a:spcBef>
              <a:spcAft>
                <a:spcPts val="0"/>
              </a:spcAft>
              <a:buClr>
                <a:schemeClr val="dk1"/>
              </a:buClr>
              <a:buSzPts val="1800"/>
              <a:buAutoNum type="arabicPeriod"/>
            </a:pPr>
            <a:r>
              <a:rPr lang="en-US" sz="1800">
                <a:solidFill>
                  <a:schemeClr val="dk1"/>
                </a:solidFill>
              </a:rPr>
              <a:t>Who</a:t>
            </a:r>
            <a:endParaRPr sz="1800">
              <a:solidFill>
                <a:schemeClr val="dk1"/>
              </a:solidFill>
            </a:endParaRPr>
          </a:p>
          <a:p>
            <a:pPr indent="-342900" lvl="1" marL="914400" marR="0" rtl="0" algn="l">
              <a:lnSpc>
                <a:spcPct val="90000"/>
              </a:lnSpc>
              <a:spcBef>
                <a:spcPts val="0"/>
              </a:spcBef>
              <a:spcAft>
                <a:spcPts val="0"/>
              </a:spcAft>
              <a:buClr>
                <a:schemeClr val="dk1"/>
              </a:buClr>
              <a:buSzPts val="1800"/>
              <a:buAutoNum type="alphaLcPeriod"/>
            </a:pPr>
            <a:r>
              <a:rPr lang="en-US" sz="1800">
                <a:solidFill>
                  <a:schemeClr val="dk1"/>
                </a:solidFill>
              </a:rPr>
              <a:t>Software producers</a:t>
            </a:r>
            <a:endParaRPr sz="1800">
              <a:solidFill>
                <a:schemeClr val="dk1"/>
              </a:solidFill>
            </a:endParaRPr>
          </a:p>
          <a:p>
            <a:pPr indent="-342900" lvl="1" marL="914400" marR="0" rtl="0" algn="l">
              <a:lnSpc>
                <a:spcPct val="90000"/>
              </a:lnSpc>
              <a:spcBef>
                <a:spcPts val="0"/>
              </a:spcBef>
              <a:spcAft>
                <a:spcPts val="0"/>
              </a:spcAft>
              <a:buClr>
                <a:schemeClr val="dk1"/>
              </a:buClr>
              <a:buSzPts val="1800"/>
              <a:buAutoNum type="alphaLcPeriod"/>
            </a:pPr>
            <a:r>
              <a:rPr lang="en-US" sz="1800">
                <a:solidFill>
                  <a:schemeClr val="dk1"/>
                </a:solidFill>
              </a:rPr>
              <a:t>IdPs - CI/CD infrastructures</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solidFill>
                  <a:schemeClr val="dk1"/>
                </a:solidFill>
              </a:rPr>
              <a:t>Anyone who wants to establish trust</a:t>
            </a:r>
            <a:endParaRPr sz="1800">
              <a:solidFill>
                <a:schemeClr val="dk1"/>
              </a:solidFill>
            </a:endParaRPr>
          </a:p>
          <a:p>
            <a:pPr indent="-342900" lvl="0" marL="457200" marR="0" rtl="0" algn="l">
              <a:lnSpc>
                <a:spcPct val="90000"/>
              </a:lnSpc>
              <a:spcBef>
                <a:spcPts val="0"/>
              </a:spcBef>
              <a:spcAft>
                <a:spcPts val="0"/>
              </a:spcAft>
              <a:buClr>
                <a:schemeClr val="dk1"/>
              </a:buClr>
              <a:buSzPts val="1800"/>
              <a:buAutoNum type="arabicPeriod"/>
            </a:pPr>
            <a:r>
              <a:rPr lang="en-US" sz="1800">
                <a:solidFill>
                  <a:schemeClr val="dk1"/>
                </a:solidFill>
              </a:rPr>
              <a:t>What - Basically anything - 👇🏼 The kind of things you likely care about</a:t>
            </a:r>
            <a:endParaRPr sz="1800">
              <a:solidFill>
                <a:schemeClr val="dk1"/>
              </a:solidFill>
            </a:endParaRPr>
          </a:p>
          <a:p>
            <a:pPr indent="-342900" lvl="1" marL="914400" marR="0" rtl="0" algn="l">
              <a:lnSpc>
                <a:spcPct val="90000"/>
              </a:lnSpc>
              <a:spcBef>
                <a:spcPts val="0"/>
              </a:spcBef>
              <a:spcAft>
                <a:spcPts val="0"/>
              </a:spcAft>
              <a:buClr>
                <a:schemeClr val="dk1"/>
              </a:buClr>
              <a:buSzPts val="1800"/>
              <a:buAutoNum type="alphaLcPeriod"/>
            </a:pPr>
            <a:r>
              <a:rPr lang="en-US" sz="1800">
                <a:solidFill>
                  <a:schemeClr val="dk1"/>
                </a:solidFill>
              </a:rPr>
              <a:t>Software</a:t>
            </a:r>
            <a:endParaRPr sz="1800">
              <a:solidFill>
                <a:schemeClr val="dk1"/>
              </a:solidFill>
            </a:endParaRPr>
          </a:p>
          <a:p>
            <a:pPr indent="-342900" lvl="2" marL="1371600" marR="0" rtl="0" algn="l">
              <a:lnSpc>
                <a:spcPct val="90000"/>
              </a:lnSpc>
              <a:spcBef>
                <a:spcPts val="0"/>
              </a:spcBef>
              <a:spcAft>
                <a:spcPts val="0"/>
              </a:spcAft>
              <a:buClr>
                <a:schemeClr val="dk1"/>
              </a:buClr>
              <a:buSzPts val="1800"/>
              <a:buAutoNum type="romanLcPeriod"/>
            </a:pPr>
            <a:r>
              <a:rPr lang="en-US" sz="1800">
                <a:solidFill>
                  <a:schemeClr val="dk1"/>
                </a:solidFill>
              </a:rPr>
              <a:t>Container Images</a:t>
            </a:r>
            <a:endParaRPr sz="1800">
              <a:solidFill>
                <a:schemeClr val="dk1"/>
              </a:solidFill>
            </a:endParaRPr>
          </a:p>
          <a:p>
            <a:pPr indent="-342900" lvl="2" marL="1371600" marR="0" rtl="0" algn="l">
              <a:lnSpc>
                <a:spcPct val="90000"/>
              </a:lnSpc>
              <a:spcBef>
                <a:spcPts val="0"/>
              </a:spcBef>
              <a:spcAft>
                <a:spcPts val="0"/>
              </a:spcAft>
              <a:buClr>
                <a:schemeClr val="dk1"/>
              </a:buClr>
              <a:buSzPts val="1800"/>
              <a:buAutoNum type="romanLcPeriod"/>
            </a:pPr>
            <a:r>
              <a:rPr lang="en-US" sz="1800">
                <a:solidFill>
                  <a:schemeClr val="dk1"/>
                </a:solidFill>
              </a:rPr>
              <a:t>Language packages - RubyGems, PyPi, NPM, Maven</a:t>
            </a:r>
            <a:endParaRPr sz="1800">
              <a:solidFill>
                <a:schemeClr val="dk1"/>
              </a:solidFill>
            </a:endParaRPr>
          </a:p>
          <a:p>
            <a:pPr indent="-342900" lvl="2" marL="1371600" marR="0" rtl="0" algn="l">
              <a:lnSpc>
                <a:spcPct val="90000"/>
              </a:lnSpc>
              <a:spcBef>
                <a:spcPts val="0"/>
              </a:spcBef>
              <a:spcAft>
                <a:spcPts val="0"/>
              </a:spcAft>
              <a:buClr>
                <a:schemeClr val="dk1"/>
              </a:buClr>
              <a:buSzPts val="1800"/>
              <a:buAutoNum type="romanLcPeriod"/>
            </a:pPr>
            <a:r>
              <a:rPr lang="en-US" sz="1800">
                <a:solidFill>
                  <a:schemeClr val="dk1"/>
                </a:solidFill>
              </a:rPr>
              <a:t>Helm Charts, OPA bundles, K8s Manifests</a:t>
            </a:r>
            <a:endParaRPr sz="1800">
              <a:solidFill>
                <a:schemeClr val="dk1"/>
              </a:solidFill>
            </a:endParaRPr>
          </a:p>
          <a:p>
            <a:pPr indent="-342900" lvl="1" marL="914400" marR="0" rtl="0" algn="l">
              <a:lnSpc>
                <a:spcPct val="90000"/>
              </a:lnSpc>
              <a:spcBef>
                <a:spcPts val="0"/>
              </a:spcBef>
              <a:spcAft>
                <a:spcPts val="0"/>
              </a:spcAft>
              <a:buClr>
                <a:schemeClr val="dk1"/>
              </a:buClr>
              <a:buSzPts val="1800"/>
              <a:buAutoNum type="alphaLcPeriod"/>
            </a:pPr>
            <a:r>
              <a:rPr lang="en-US" sz="1800">
                <a:solidFill>
                  <a:schemeClr val="dk1"/>
                </a:solidFill>
              </a:rPr>
              <a:t>Metadata - data about the software</a:t>
            </a:r>
            <a:endParaRPr sz="1800">
              <a:solidFill>
                <a:schemeClr val="dk1"/>
              </a:solidFill>
            </a:endParaRPr>
          </a:p>
          <a:p>
            <a:pPr indent="-342900" lvl="2" marL="1371600" marR="0" rtl="0" algn="l">
              <a:lnSpc>
                <a:spcPct val="90000"/>
              </a:lnSpc>
              <a:spcBef>
                <a:spcPts val="0"/>
              </a:spcBef>
              <a:spcAft>
                <a:spcPts val="0"/>
              </a:spcAft>
              <a:buClr>
                <a:schemeClr val="dk1"/>
              </a:buClr>
              <a:buSzPts val="1800"/>
              <a:buAutoNum type="romanLcPeriod"/>
            </a:pPr>
            <a:r>
              <a:rPr lang="en-US" sz="1800">
                <a:solidFill>
                  <a:schemeClr val="dk1"/>
                </a:solidFill>
              </a:rPr>
              <a:t>Attestations</a:t>
            </a:r>
            <a:endParaRPr sz="1800">
              <a:solidFill>
                <a:schemeClr val="dk1"/>
              </a:solidFill>
            </a:endParaRPr>
          </a:p>
          <a:p>
            <a:pPr indent="-342900" lvl="2" marL="1371600" marR="0" rtl="0" algn="l">
              <a:lnSpc>
                <a:spcPct val="90000"/>
              </a:lnSpc>
              <a:spcBef>
                <a:spcPts val="0"/>
              </a:spcBef>
              <a:spcAft>
                <a:spcPts val="0"/>
              </a:spcAft>
              <a:buClr>
                <a:schemeClr val="dk1"/>
              </a:buClr>
              <a:buSzPts val="1800"/>
              <a:buAutoNum type="romanLcPeriod"/>
            </a:pPr>
            <a:r>
              <a:rPr lang="en-US" sz="1800">
                <a:solidFill>
                  <a:schemeClr val="dk1"/>
                </a:solidFill>
              </a:rPr>
              <a:t>SBOMs</a:t>
            </a:r>
            <a:endParaRPr sz="1800">
              <a:solidFill>
                <a:schemeClr val="dk1"/>
              </a:solidFill>
            </a:endParaRPr>
          </a:p>
          <a:p>
            <a:pPr indent="-342900" lvl="0" marL="457200" marR="0" rtl="0" algn="l">
              <a:lnSpc>
                <a:spcPct val="90000"/>
              </a:lnSpc>
              <a:spcBef>
                <a:spcPts val="0"/>
              </a:spcBef>
              <a:spcAft>
                <a:spcPts val="0"/>
              </a:spcAft>
              <a:buClr>
                <a:schemeClr val="dk1"/>
              </a:buClr>
              <a:buSzPts val="1800"/>
              <a:buAutoNum type="arabicPeriod"/>
            </a:pPr>
            <a:r>
              <a:rPr lang="en-US" sz="1800">
                <a:solidFill>
                  <a:schemeClr val="dk1"/>
                </a:solidFill>
              </a:rPr>
              <a:t>Where</a:t>
            </a:r>
            <a:endParaRPr sz="1800">
              <a:solidFill>
                <a:schemeClr val="dk1"/>
              </a:solidFill>
            </a:endParaRPr>
          </a:p>
          <a:p>
            <a:pPr indent="-342900" lvl="1" marL="914400" marR="0" rtl="0" algn="l">
              <a:lnSpc>
                <a:spcPct val="90000"/>
              </a:lnSpc>
              <a:spcBef>
                <a:spcPts val="0"/>
              </a:spcBef>
              <a:spcAft>
                <a:spcPts val="0"/>
              </a:spcAft>
              <a:buClr>
                <a:schemeClr val="dk1"/>
              </a:buClr>
              <a:buSzPts val="1800"/>
              <a:buAutoNum type="alphaLcPeriod"/>
            </a:pPr>
            <a:r>
              <a:rPr lang="en-US" sz="1800">
                <a:solidFill>
                  <a:schemeClr val="dk1"/>
                </a:solidFill>
              </a:rPr>
              <a:t>Attached - Cosign image signature</a:t>
            </a:r>
            <a:endParaRPr sz="1800">
              <a:solidFill>
                <a:schemeClr val="dk1"/>
              </a:solidFill>
            </a:endParaRPr>
          </a:p>
          <a:p>
            <a:pPr indent="-342900" lvl="1" marL="914400" marR="0" rtl="0" algn="l">
              <a:lnSpc>
                <a:spcPct val="90000"/>
              </a:lnSpc>
              <a:spcBef>
                <a:spcPts val="0"/>
              </a:spcBef>
              <a:spcAft>
                <a:spcPts val="0"/>
              </a:spcAft>
              <a:buClr>
                <a:schemeClr val="dk1"/>
              </a:buClr>
              <a:buSzPts val="1800"/>
              <a:buAutoNum type="alphaLcPeriod"/>
            </a:pPr>
            <a:r>
              <a:rPr lang="en-US" sz="1800">
                <a:solidFill>
                  <a:schemeClr val="dk1"/>
                </a:solidFill>
              </a:rPr>
              <a:t>Wrapped - DSSE attestation</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Electronic safe | Public domain vectors" id="54" name="Google Shape;54;p11"/>
          <p:cNvPicPr preferRelativeResize="0"/>
          <p:nvPr/>
        </p:nvPicPr>
        <p:blipFill>
          <a:blip r:embed="rId3">
            <a:alphaModFix/>
          </a:blip>
          <a:stretch>
            <a:fillRect/>
          </a:stretch>
        </p:blipFill>
        <p:spPr>
          <a:xfrm>
            <a:off x="9971680" y="1143997"/>
            <a:ext cx="2085600" cy="2338134"/>
          </a:xfrm>
          <a:prstGeom prst="rect">
            <a:avLst/>
          </a:prstGeom>
          <a:noFill/>
          <a:ln>
            <a:noFill/>
          </a:ln>
        </p:spPr>
      </p:pic>
      <p:pic>
        <p:nvPicPr>
          <p:cNvPr descr="Programmer, Typing ,silhouette Free Stock Photo - Public Domain ..." id="55" name="Google Shape;55;p11"/>
          <p:cNvPicPr preferRelativeResize="0"/>
          <p:nvPr/>
        </p:nvPicPr>
        <p:blipFill>
          <a:blip r:embed="rId4">
            <a:alphaModFix/>
          </a:blip>
          <a:stretch>
            <a:fillRect/>
          </a:stretch>
        </p:blipFill>
        <p:spPr>
          <a:xfrm>
            <a:off x="7196167" y="3663500"/>
            <a:ext cx="2428334" cy="2428334"/>
          </a:xfrm>
          <a:prstGeom prst="rect">
            <a:avLst/>
          </a:prstGeom>
          <a:noFill/>
          <a:ln>
            <a:noFill/>
          </a:ln>
        </p:spPr>
      </p:pic>
      <p:pic>
        <p:nvPicPr>
          <p:cNvPr descr="File:Crypto key.svg - Wikipedia" id="56" name="Google Shape;56;p11"/>
          <p:cNvPicPr preferRelativeResize="0"/>
          <p:nvPr/>
        </p:nvPicPr>
        <p:blipFill>
          <a:blip r:embed="rId5">
            <a:alphaModFix/>
          </a:blip>
          <a:stretch>
            <a:fillRect/>
          </a:stretch>
        </p:blipFill>
        <p:spPr>
          <a:xfrm>
            <a:off x="10001233" y="3799499"/>
            <a:ext cx="1416904" cy="588766"/>
          </a:xfrm>
          <a:prstGeom prst="rect">
            <a:avLst/>
          </a:prstGeom>
          <a:noFill/>
          <a:ln>
            <a:noFill/>
          </a:ln>
        </p:spPr>
      </p:pic>
      <p:sp>
        <p:nvSpPr>
          <p:cNvPr id="57" name="Google Shape;57;p11"/>
          <p:cNvSpPr txBox="1"/>
          <p:nvPr/>
        </p:nvSpPr>
        <p:spPr>
          <a:xfrm>
            <a:off x="10408133" y="3541530"/>
            <a:ext cx="1213200" cy="615600"/>
          </a:xfrm>
          <a:prstGeom prst="rect">
            <a:avLst/>
          </a:prstGeom>
          <a:noFill/>
          <a:ln cap="flat" cmpd="sng" w="9525">
            <a:solidFill>
              <a:srgbClr val="888888"/>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2"/>
                </a:solidFill>
                <a:latin typeface="Source Sans Pro"/>
                <a:ea typeface="Source Sans Pro"/>
                <a:cs typeface="Source Sans Pro"/>
                <a:sym typeface="Source Sans Pro"/>
              </a:rPr>
              <a:t>Public</a:t>
            </a:r>
            <a:endParaRPr sz="2400">
              <a:solidFill>
                <a:schemeClr val="lt2"/>
              </a:solidFill>
              <a:latin typeface="Source Sans Pro"/>
              <a:ea typeface="Source Sans Pro"/>
              <a:cs typeface="Source Sans Pro"/>
              <a:sym typeface="Source Sans Pro"/>
            </a:endParaRPr>
          </a:p>
        </p:txBody>
      </p:sp>
      <p:pic>
        <p:nvPicPr>
          <p:cNvPr descr="File:Storage icon.svg - Wikimedia Commons" id="58" name="Google Shape;58;p11"/>
          <p:cNvPicPr preferRelativeResize="0"/>
          <p:nvPr/>
        </p:nvPicPr>
        <p:blipFill>
          <a:blip r:embed="rId6">
            <a:alphaModFix/>
          </a:blip>
          <a:stretch>
            <a:fillRect/>
          </a:stretch>
        </p:blipFill>
        <p:spPr>
          <a:xfrm>
            <a:off x="5517633" y="2750901"/>
            <a:ext cx="1763466" cy="1763466"/>
          </a:xfrm>
          <a:prstGeom prst="rect">
            <a:avLst/>
          </a:prstGeom>
          <a:noFill/>
          <a:ln>
            <a:noFill/>
          </a:ln>
        </p:spPr>
      </p:pic>
      <p:pic>
        <p:nvPicPr>
          <p:cNvPr descr="File:Crypto key.svg - Wikipedia" id="59" name="Google Shape;59;p11"/>
          <p:cNvPicPr preferRelativeResize="0"/>
          <p:nvPr/>
        </p:nvPicPr>
        <p:blipFill>
          <a:blip r:embed="rId7">
            <a:alphaModFix/>
          </a:blip>
          <a:stretch>
            <a:fillRect/>
          </a:stretch>
        </p:blipFill>
        <p:spPr>
          <a:xfrm>
            <a:off x="6876000" y="2840233"/>
            <a:ext cx="1416904" cy="588766"/>
          </a:xfrm>
          <a:prstGeom prst="rect">
            <a:avLst/>
          </a:prstGeom>
          <a:noFill/>
          <a:ln>
            <a:noFill/>
          </a:ln>
        </p:spPr>
      </p:pic>
      <p:sp>
        <p:nvSpPr>
          <p:cNvPr id="60" name="Google Shape;60;p11"/>
          <p:cNvSpPr txBox="1"/>
          <p:nvPr/>
        </p:nvSpPr>
        <p:spPr>
          <a:xfrm>
            <a:off x="7282900" y="2577450"/>
            <a:ext cx="1213200" cy="615600"/>
          </a:xfrm>
          <a:prstGeom prst="rect">
            <a:avLst/>
          </a:prstGeom>
          <a:noFill/>
          <a:ln cap="flat" cmpd="sng" w="9525">
            <a:solidFill>
              <a:srgbClr val="888888"/>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2"/>
                </a:solidFill>
                <a:latin typeface="Source Sans Pro"/>
                <a:ea typeface="Source Sans Pro"/>
                <a:cs typeface="Source Sans Pro"/>
                <a:sym typeface="Source Sans Pro"/>
              </a:rPr>
              <a:t>Private</a:t>
            </a:r>
            <a:endParaRPr sz="2400">
              <a:solidFill>
                <a:schemeClr val="lt2"/>
              </a:solidFill>
              <a:latin typeface="Source Sans Pro"/>
              <a:ea typeface="Source Sans Pro"/>
              <a:cs typeface="Source Sans Pro"/>
              <a:sym typeface="Source Sans Pro"/>
            </a:endParaRPr>
          </a:p>
        </p:txBody>
      </p:sp>
      <p:pic>
        <p:nvPicPr>
          <p:cNvPr descr="File:Crypto key.svg - Wikipedia" id="61" name="Google Shape;61;p11"/>
          <p:cNvPicPr preferRelativeResize="0"/>
          <p:nvPr/>
        </p:nvPicPr>
        <p:blipFill>
          <a:blip r:embed="rId7">
            <a:alphaModFix/>
          </a:blip>
          <a:stretch>
            <a:fillRect/>
          </a:stretch>
        </p:blipFill>
        <p:spPr>
          <a:xfrm>
            <a:off x="10001233" y="2840233"/>
            <a:ext cx="1416904" cy="588766"/>
          </a:xfrm>
          <a:prstGeom prst="rect">
            <a:avLst/>
          </a:prstGeom>
          <a:noFill/>
          <a:ln>
            <a:noFill/>
          </a:ln>
        </p:spPr>
      </p:pic>
      <p:sp>
        <p:nvSpPr>
          <p:cNvPr id="62" name="Google Shape;62;p11"/>
          <p:cNvSpPr txBox="1"/>
          <p:nvPr/>
        </p:nvSpPr>
        <p:spPr>
          <a:xfrm>
            <a:off x="10408133" y="2577450"/>
            <a:ext cx="12132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2"/>
                </a:solidFill>
                <a:latin typeface="Source Sans Pro"/>
                <a:ea typeface="Source Sans Pro"/>
                <a:cs typeface="Source Sans Pro"/>
                <a:sym typeface="Source Sans Pro"/>
              </a:rPr>
              <a:t>Private</a:t>
            </a:r>
            <a:endParaRPr sz="2400">
              <a:solidFill>
                <a:schemeClr val="lt2"/>
              </a:solidFill>
              <a:latin typeface="Source Sans Pro"/>
              <a:ea typeface="Source Sans Pro"/>
              <a:cs typeface="Source Sans Pro"/>
              <a:sym typeface="Source Sans Pro"/>
            </a:endParaRPr>
          </a:p>
        </p:txBody>
      </p:sp>
      <p:pic>
        <p:nvPicPr>
          <p:cNvPr descr="Document with signature and seal vector image | Public domain vectors" id="63" name="Google Shape;63;p11"/>
          <p:cNvPicPr preferRelativeResize="0"/>
          <p:nvPr/>
        </p:nvPicPr>
        <p:blipFill>
          <a:blip r:embed="rId8">
            <a:alphaModFix/>
          </a:blip>
          <a:stretch>
            <a:fillRect/>
          </a:stretch>
        </p:blipFill>
        <p:spPr>
          <a:xfrm>
            <a:off x="3552367" y="4016833"/>
            <a:ext cx="1213200" cy="1213200"/>
          </a:xfrm>
          <a:prstGeom prst="rect">
            <a:avLst/>
          </a:prstGeom>
          <a:noFill/>
          <a:ln>
            <a:noFill/>
          </a:ln>
        </p:spPr>
      </p:pic>
      <p:pic>
        <p:nvPicPr>
          <p:cNvPr descr="File:Crypto key.svg - Wikipedia" id="64" name="Google Shape;64;p11"/>
          <p:cNvPicPr preferRelativeResize="0"/>
          <p:nvPr/>
        </p:nvPicPr>
        <p:blipFill>
          <a:blip r:embed="rId5">
            <a:alphaModFix/>
          </a:blip>
          <a:stretch>
            <a:fillRect/>
          </a:stretch>
        </p:blipFill>
        <p:spPr>
          <a:xfrm>
            <a:off x="3496967" y="3345966"/>
            <a:ext cx="1416904" cy="588766"/>
          </a:xfrm>
          <a:prstGeom prst="rect">
            <a:avLst/>
          </a:prstGeom>
          <a:noFill/>
          <a:ln>
            <a:noFill/>
          </a:ln>
        </p:spPr>
      </p:pic>
      <p:sp>
        <p:nvSpPr>
          <p:cNvPr id="65" name="Google Shape;65;p11"/>
          <p:cNvSpPr txBox="1"/>
          <p:nvPr/>
        </p:nvSpPr>
        <p:spPr>
          <a:xfrm>
            <a:off x="3903867" y="3087997"/>
            <a:ext cx="12132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2"/>
                </a:solidFill>
                <a:latin typeface="Source Sans Pro"/>
                <a:ea typeface="Source Sans Pro"/>
                <a:cs typeface="Source Sans Pro"/>
                <a:sym typeface="Source Sans Pro"/>
              </a:rPr>
              <a:t>Public</a:t>
            </a:r>
            <a:endParaRPr sz="2400">
              <a:solidFill>
                <a:schemeClr val="lt2"/>
              </a:solidFill>
              <a:latin typeface="Source Sans Pro"/>
              <a:ea typeface="Source Sans Pro"/>
              <a:cs typeface="Source Sans Pro"/>
              <a:sym typeface="Source Sans Pro"/>
            </a:endParaRPr>
          </a:p>
        </p:txBody>
      </p:sp>
      <p:pic>
        <p:nvPicPr>
          <p:cNvPr descr="Group of members users icon image - Free stock photo - Public ..." id="66" name="Google Shape;66;p11"/>
          <p:cNvPicPr preferRelativeResize="0"/>
          <p:nvPr/>
        </p:nvPicPr>
        <p:blipFill>
          <a:blip r:embed="rId9">
            <a:alphaModFix/>
          </a:blip>
          <a:stretch>
            <a:fillRect/>
          </a:stretch>
        </p:blipFill>
        <p:spPr>
          <a:xfrm>
            <a:off x="548633" y="4080401"/>
            <a:ext cx="2512568" cy="2512568"/>
          </a:xfrm>
          <a:prstGeom prst="rect">
            <a:avLst/>
          </a:prstGeom>
          <a:noFill/>
          <a:ln>
            <a:noFill/>
          </a:ln>
        </p:spPr>
      </p:pic>
      <p:sp>
        <p:nvSpPr>
          <p:cNvPr id="67" name="Google Shape;67;p11"/>
          <p:cNvSpPr/>
          <p:nvPr/>
        </p:nvSpPr>
        <p:spPr>
          <a:xfrm>
            <a:off x="3219517" y="3033200"/>
            <a:ext cx="2085600" cy="2337900"/>
          </a:xfrm>
          <a:prstGeom prst="bracketPair">
            <a:avLst/>
          </a:prstGeom>
          <a:noFill/>
          <a:ln cap="flat" cmpd="sng" w="38100">
            <a:solidFill>
              <a:srgbClr val="04335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Dosya:Twitter Verified Badge Gray.svg - Vikipedi" id="68" name="Google Shape;68;p11"/>
          <p:cNvPicPr preferRelativeResize="0"/>
          <p:nvPr/>
        </p:nvPicPr>
        <p:blipFill>
          <a:blip r:embed="rId10">
            <a:alphaModFix/>
          </a:blip>
          <a:stretch>
            <a:fillRect/>
          </a:stretch>
        </p:blipFill>
        <p:spPr>
          <a:xfrm>
            <a:off x="5463433" y="4016834"/>
            <a:ext cx="831201" cy="831201"/>
          </a:xfrm>
          <a:prstGeom prst="rect">
            <a:avLst/>
          </a:prstGeom>
          <a:noFill/>
          <a:ln>
            <a:noFill/>
          </a:ln>
        </p:spPr>
      </p:pic>
      <p:cxnSp>
        <p:nvCxnSpPr>
          <p:cNvPr id="69" name="Google Shape;69;p11"/>
          <p:cNvCxnSpPr>
            <a:stCxn id="61" idx="1"/>
          </p:cNvCxnSpPr>
          <p:nvPr/>
        </p:nvCxnSpPr>
        <p:spPr>
          <a:xfrm flipH="1">
            <a:off x="8375233" y="3134616"/>
            <a:ext cx="1626000" cy="15600"/>
          </a:xfrm>
          <a:prstGeom prst="straightConnector1">
            <a:avLst/>
          </a:prstGeom>
          <a:noFill/>
          <a:ln cap="flat" cmpd="sng" w="9525">
            <a:solidFill>
              <a:schemeClr val="dk2"/>
            </a:solidFill>
            <a:prstDash val="solid"/>
            <a:round/>
            <a:headEnd len="med" w="med" type="none"/>
            <a:tailEnd len="med" w="med" type="triangle"/>
          </a:ln>
        </p:spPr>
      </p:cxnSp>
      <p:sp>
        <p:nvSpPr>
          <p:cNvPr id="70" name="Google Shape;70;p11"/>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“Old days”: Key Par</a:t>
            </a:r>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0" name="Shape 380"/>
        <p:cNvGrpSpPr/>
        <p:nvPr/>
      </p:nvGrpSpPr>
      <p:grpSpPr>
        <a:xfrm>
          <a:off x="0" y="0"/>
          <a:ext cx="0" cy="0"/>
          <a:chOff x="0" y="0"/>
          <a:chExt cx="0" cy="0"/>
        </a:xfrm>
      </p:grpSpPr>
      <p:sp>
        <p:nvSpPr>
          <p:cNvPr id="381" name="Google Shape;381;p38"/>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382" name="Google Shape;382;p38"/>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383" name="Google Shape;383;p38"/>
          <p:cNvSpPr txBox="1"/>
          <p:nvPr/>
        </p:nvSpPr>
        <p:spPr>
          <a:xfrm>
            <a:off x="559897" y="960144"/>
            <a:ext cx="11178600" cy="5440500"/>
          </a:xfrm>
          <a:prstGeom prst="rect">
            <a:avLst/>
          </a:prstGeom>
          <a:noFill/>
          <a:ln>
            <a:noFill/>
          </a:ln>
        </p:spPr>
        <p:txBody>
          <a:bodyPr anchorCtr="0" anchor="ctr" bIns="45700" lIns="91425" spcFirstLastPara="1" rIns="91425" wrap="square" tIns="45700">
            <a:normAutofit/>
          </a:bodyPr>
          <a:lstStyle/>
          <a:p>
            <a:pPr indent="-342900" lvl="0" marL="457200" rtl="0" algn="l">
              <a:lnSpc>
                <a:spcPct val="90000"/>
              </a:lnSpc>
              <a:spcBef>
                <a:spcPts val="0"/>
              </a:spcBef>
              <a:spcAft>
                <a:spcPts val="0"/>
              </a:spcAft>
              <a:buClr>
                <a:schemeClr val="dk1"/>
              </a:buClr>
              <a:buSzPts val="1800"/>
              <a:buAutoNum type="arabicPeriod"/>
            </a:pPr>
            <a:r>
              <a:rPr lang="en-US" sz="1800">
                <a:solidFill>
                  <a:schemeClr val="dk1"/>
                </a:solidFill>
              </a:rPr>
              <a:t>The old days - key/pairs</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solidFill>
                  <a:schemeClr val="dk1"/>
                </a:solidFill>
              </a:rPr>
              <a:t>Were connected to your identity</a:t>
            </a:r>
            <a:endParaRPr sz="1800">
              <a:solidFill>
                <a:schemeClr val="dk1"/>
              </a:solidFill>
            </a:endParaRPr>
          </a:p>
          <a:p>
            <a:pPr indent="-342900" lvl="2" marL="1371600" rtl="0" algn="l">
              <a:lnSpc>
                <a:spcPct val="90000"/>
              </a:lnSpc>
              <a:spcBef>
                <a:spcPts val="0"/>
              </a:spcBef>
              <a:spcAft>
                <a:spcPts val="0"/>
              </a:spcAft>
              <a:buClr>
                <a:schemeClr val="dk1"/>
              </a:buClr>
              <a:buSzPts val="1800"/>
              <a:buAutoNum type="romanLcPeriod"/>
            </a:pPr>
            <a:r>
              <a:rPr lang="en-US" sz="1800">
                <a:solidFill>
                  <a:schemeClr val="dk1"/>
                </a:solidFill>
              </a:rPr>
              <a:t>Human - </a:t>
            </a:r>
            <a:endParaRPr sz="1800">
              <a:solidFill>
                <a:schemeClr val="dk1"/>
              </a:solidFill>
            </a:endParaRPr>
          </a:p>
          <a:p>
            <a:pPr indent="-342900" lvl="2" marL="1371600" rtl="0" algn="l">
              <a:lnSpc>
                <a:spcPct val="90000"/>
              </a:lnSpc>
              <a:spcBef>
                <a:spcPts val="0"/>
              </a:spcBef>
              <a:spcAft>
                <a:spcPts val="0"/>
              </a:spcAft>
              <a:buClr>
                <a:schemeClr val="dk1"/>
              </a:buClr>
              <a:buSzPts val="1800"/>
              <a:buAutoNum type="romanLcPeriod"/>
            </a:pPr>
            <a:r>
              <a:rPr lang="en-US" sz="1800">
                <a:solidFill>
                  <a:schemeClr val="dk1"/>
                </a:solidFill>
              </a:rPr>
              <a:t>Organization - RPM - </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solidFill>
                  <a:schemeClr val="dk1"/>
                </a:solidFill>
              </a:rPr>
              <a:t>share your key through trusted communication</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solidFill>
                  <a:schemeClr val="dk1"/>
                </a:solidFill>
              </a:rPr>
              <a:t>Problems</a:t>
            </a:r>
            <a:endParaRPr sz="1800">
              <a:solidFill>
                <a:schemeClr val="dk1"/>
              </a:solidFill>
            </a:endParaRPr>
          </a:p>
          <a:p>
            <a:pPr indent="-342900" lvl="2" marL="1371600" rtl="0" algn="l">
              <a:lnSpc>
                <a:spcPct val="90000"/>
              </a:lnSpc>
              <a:spcBef>
                <a:spcPts val="0"/>
              </a:spcBef>
              <a:spcAft>
                <a:spcPts val="0"/>
              </a:spcAft>
              <a:buClr>
                <a:schemeClr val="dk1"/>
              </a:buClr>
              <a:buSzPts val="1800"/>
              <a:buAutoNum type="romanLcPeriod"/>
            </a:pPr>
            <a:r>
              <a:rPr lang="en-US" sz="1800">
                <a:solidFill>
                  <a:schemeClr val="dk1"/>
                </a:solidFill>
              </a:rPr>
              <a:t>Lose your key</a:t>
            </a:r>
            <a:endParaRPr sz="1800">
              <a:solidFill>
                <a:schemeClr val="dk1"/>
              </a:solidFill>
            </a:endParaRPr>
          </a:p>
          <a:p>
            <a:pPr indent="-342900" lvl="2" marL="1371600" rtl="0" algn="l">
              <a:lnSpc>
                <a:spcPct val="90000"/>
              </a:lnSpc>
              <a:spcBef>
                <a:spcPts val="0"/>
              </a:spcBef>
              <a:spcAft>
                <a:spcPts val="0"/>
              </a:spcAft>
              <a:buClr>
                <a:schemeClr val="dk1"/>
              </a:buClr>
              <a:buSzPts val="1800"/>
              <a:buAutoNum type="romanLcPeriod"/>
            </a:pPr>
            <a:r>
              <a:rPr lang="en-US" sz="1800">
                <a:solidFill>
                  <a:schemeClr val="dk1"/>
                </a:solidFill>
              </a:rPr>
              <a:t>communicate loss</a:t>
            </a:r>
            <a:endParaRPr sz="1800">
              <a:solidFill>
                <a:schemeClr val="dk1"/>
              </a:solidFill>
            </a:endParaRPr>
          </a:p>
          <a:p>
            <a:pPr indent="-342900" lvl="2" marL="1371600" rtl="0" algn="l">
              <a:lnSpc>
                <a:spcPct val="90000"/>
              </a:lnSpc>
              <a:spcBef>
                <a:spcPts val="0"/>
              </a:spcBef>
              <a:spcAft>
                <a:spcPts val="0"/>
              </a:spcAft>
              <a:buClr>
                <a:schemeClr val="dk1"/>
              </a:buClr>
              <a:buSzPts val="1800"/>
              <a:buAutoNum type="romanLcPeriod"/>
            </a:pPr>
            <a:r>
              <a:rPr lang="en-US" sz="1800">
                <a:solidFill>
                  <a:schemeClr val="dk1"/>
                </a:solidFill>
              </a:rPr>
              <a:t>create a new key</a:t>
            </a:r>
            <a:endParaRPr sz="1800">
              <a:solidFill>
                <a:schemeClr val="dk1"/>
              </a:solidFill>
            </a:endParaRPr>
          </a:p>
          <a:p>
            <a:pPr indent="-342900" lvl="2" marL="1371600" rtl="0" algn="l">
              <a:lnSpc>
                <a:spcPct val="90000"/>
              </a:lnSpc>
              <a:spcBef>
                <a:spcPts val="0"/>
              </a:spcBef>
              <a:spcAft>
                <a:spcPts val="0"/>
              </a:spcAft>
              <a:buClr>
                <a:schemeClr val="dk1"/>
              </a:buClr>
              <a:buSzPts val="1800"/>
              <a:buAutoNum type="romanLcPeriod"/>
            </a:pPr>
            <a:r>
              <a:rPr lang="en-US" sz="1800">
                <a:solidFill>
                  <a:schemeClr val="dk1"/>
                </a:solidFill>
              </a:rPr>
              <a:t>resign everything</a:t>
            </a:r>
            <a:endParaRPr sz="1800">
              <a:solidFill>
                <a:schemeClr val="dk1"/>
              </a:solidFill>
            </a:endParaRPr>
          </a:p>
          <a:p>
            <a:pPr indent="-342900" lvl="0" marL="457200" rtl="0" algn="l">
              <a:lnSpc>
                <a:spcPct val="90000"/>
              </a:lnSpc>
              <a:spcBef>
                <a:spcPts val="0"/>
              </a:spcBef>
              <a:spcAft>
                <a:spcPts val="0"/>
              </a:spcAft>
              <a:buClr>
                <a:schemeClr val="dk1"/>
              </a:buClr>
              <a:buSzPts val="1800"/>
              <a:buAutoNum type="arabicPeriod"/>
            </a:pPr>
            <a:r>
              <a:rPr lang="en-US" sz="1800">
                <a:solidFill>
                  <a:schemeClr val="dk1"/>
                </a:solidFill>
              </a:rPr>
              <a:t>The new way - </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solidFill>
                  <a:schemeClr val="dk1"/>
                </a:solidFill>
              </a:rPr>
              <a:t>ephemeral keys</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solidFill>
                  <a:schemeClr val="dk1"/>
                </a:solidFill>
              </a:rPr>
              <a:t>What if it leaks? don’t need to resign everything</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solidFill>
                  <a:schemeClr val="dk1"/>
                </a:solidFill>
              </a:rPr>
              <a:t>Verification</a:t>
            </a:r>
            <a:endParaRPr sz="1800">
              <a:solidFill>
                <a:schemeClr val="dk1"/>
              </a:solidFill>
            </a:endParaRPr>
          </a:p>
          <a:p>
            <a:pPr indent="-342900" lvl="2" marL="1371600" rtl="0" algn="l">
              <a:lnSpc>
                <a:spcPct val="90000"/>
              </a:lnSpc>
              <a:spcBef>
                <a:spcPts val="0"/>
              </a:spcBef>
              <a:spcAft>
                <a:spcPts val="0"/>
              </a:spcAft>
              <a:buClr>
                <a:schemeClr val="dk1"/>
              </a:buClr>
              <a:buSzPts val="1800"/>
              <a:buAutoNum type="romanLcPeriod"/>
            </a:pPr>
            <a:r>
              <a:rPr lang="en-US" sz="1800">
                <a:solidFill>
                  <a:schemeClr val="dk1"/>
                </a:solidFill>
              </a:rPr>
              <a:t>short-lived certificates</a:t>
            </a:r>
            <a:endParaRPr sz="1800">
              <a:solidFill>
                <a:schemeClr val="dk1"/>
              </a:solidFill>
            </a:endParaRPr>
          </a:p>
          <a:p>
            <a:pPr indent="-342900" lvl="2" marL="1371600" rtl="0" algn="l">
              <a:lnSpc>
                <a:spcPct val="90000"/>
              </a:lnSpc>
              <a:spcBef>
                <a:spcPts val="0"/>
              </a:spcBef>
              <a:spcAft>
                <a:spcPts val="0"/>
              </a:spcAft>
              <a:buClr>
                <a:schemeClr val="dk1"/>
              </a:buClr>
              <a:buSzPts val="1800"/>
              <a:buAutoNum type="romanLcPeriod"/>
            </a:pPr>
            <a:r>
              <a:rPr lang="en-US" sz="1800">
                <a:solidFill>
                  <a:schemeClr val="dk1"/>
                </a:solidFill>
              </a:rPr>
              <a:t>time recording of the signature</a:t>
            </a:r>
            <a:endParaRPr sz="1800">
              <a:solidFill>
                <a:schemeClr val="dk1"/>
              </a:solidFill>
            </a:endParaRPr>
          </a:p>
          <a:p>
            <a:pPr indent="-342900" lvl="3" marL="1828800" rtl="0" algn="l">
              <a:lnSpc>
                <a:spcPct val="90000"/>
              </a:lnSpc>
              <a:spcBef>
                <a:spcPts val="0"/>
              </a:spcBef>
              <a:spcAft>
                <a:spcPts val="0"/>
              </a:spcAft>
              <a:buClr>
                <a:schemeClr val="dk1"/>
              </a:buClr>
              <a:buSzPts val="1800"/>
              <a:buAutoNum type="arabicPeriod"/>
            </a:pPr>
            <a:r>
              <a:rPr lang="en-US" sz="1800">
                <a:solidFill>
                  <a:schemeClr val="dk1"/>
                </a:solidFill>
              </a:rPr>
              <a:t>Rekor to TSA</a:t>
            </a:r>
            <a:endParaRPr sz="1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sp>
        <p:nvSpPr>
          <p:cNvPr id="388" name="Google Shape;388;p39"/>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389" name="Google Shape;389;p39"/>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390" name="Google Shape;390;p39"/>
          <p:cNvSpPr txBox="1"/>
          <p:nvPr/>
        </p:nvSpPr>
        <p:spPr>
          <a:xfrm>
            <a:off x="559900" y="1440174"/>
            <a:ext cx="11178600" cy="4960500"/>
          </a:xfrm>
          <a:prstGeom prst="rect">
            <a:avLst/>
          </a:prstGeom>
          <a:noFill/>
          <a:ln>
            <a:noFill/>
          </a:ln>
        </p:spPr>
        <p:txBody>
          <a:bodyPr anchorCtr="0" anchor="t" bIns="45700" lIns="91425" spcFirstLastPara="1" rIns="91425" wrap="square" tIns="45700">
            <a:normAutofit/>
          </a:bodyPr>
          <a:lstStyle/>
          <a:p>
            <a:pPr indent="0" lvl="0" marL="457200" marR="0" rtl="0" algn="l">
              <a:lnSpc>
                <a:spcPct val="90000"/>
              </a:lnSpc>
              <a:spcBef>
                <a:spcPts val="0"/>
              </a:spcBef>
              <a:spcAft>
                <a:spcPts val="0"/>
              </a:spcAft>
              <a:buNone/>
            </a:pPr>
            <a:r>
              <a:rPr lang="en-US" sz="1800">
                <a:solidFill>
                  <a:schemeClr val="dk1"/>
                </a:solidFill>
              </a:rPr>
              <a:t>Monitor</a:t>
            </a:r>
            <a:endParaRPr sz="1800">
              <a:solidFill>
                <a:schemeClr val="dk1"/>
              </a:solidFill>
            </a:endParaRPr>
          </a:p>
          <a:p>
            <a:pPr indent="0" lvl="0" marL="457200" marR="0" rtl="0" algn="l">
              <a:lnSpc>
                <a:spcPct val="90000"/>
              </a:lnSpc>
              <a:spcBef>
                <a:spcPts val="0"/>
              </a:spcBef>
              <a:spcAft>
                <a:spcPts val="0"/>
              </a:spcAft>
              <a:buNone/>
            </a:pPr>
            <a:r>
              <a:t/>
            </a:r>
            <a:endParaRPr sz="1800">
              <a:solidFill>
                <a:schemeClr val="dk1"/>
              </a:solidFill>
            </a:endParaRPr>
          </a:p>
          <a:p>
            <a:pPr indent="0" lvl="0" marL="457200" marR="0" rtl="0" algn="l">
              <a:lnSpc>
                <a:spcPct val="90000"/>
              </a:lnSpc>
              <a:spcBef>
                <a:spcPts val="0"/>
              </a:spcBef>
              <a:spcAft>
                <a:spcPts val="0"/>
              </a:spcAft>
              <a:buNone/>
            </a:pPr>
            <a:r>
              <a:rPr lang="en-US" sz="1800">
                <a:solidFill>
                  <a:schemeClr val="dk1"/>
                </a:solidFill>
              </a:rPr>
              <a:t>Malicious</a:t>
            </a:r>
            <a:endParaRPr sz="1800">
              <a:solidFill>
                <a:schemeClr val="dk1"/>
              </a:solidFill>
            </a:endParaRPr>
          </a:p>
          <a:p>
            <a:pPr indent="0" lvl="0" marL="457200" marR="0" rtl="0" algn="l">
              <a:lnSpc>
                <a:spcPct val="90000"/>
              </a:lnSpc>
              <a:spcBef>
                <a:spcPts val="0"/>
              </a:spcBef>
              <a:spcAft>
                <a:spcPts val="0"/>
              </a:spcAft>
              <a:buNone/>
            </a:pPr>
            <a:r>
              <a:rPr lang="en-US" sz="1800">
                <a:solidFill>
                  <a:schemeClr val="dk1"/>
                </a:solidFill>
              </a:rPr>
              <a:t>Supply chain compromise</a:t>
            </a:r>
            <a:endParaRPr sz="1800">
              <a:solidFill>
                <a:schemeClr val="dk1"/>
              </a:solidFill>
            </a:endParaRPr>
          </a:p>
          <a:p>
            <a:pPr indent="0" lvl="0" marL="457200" marR="0" rtl="0" algn="l">
              <a:lnSpc>
                <a:spcPct val="90000"/>
              </a:lnSpc>
              <a:spcBef>
                <a:spcPts val="0"/>
              </a:spcBef>
              <a:spcAft>
                <a:spcPts val="0"/>
              </a:spcAft>
              <a:buNone/>
            </a:pPr>
            <a:r>
              <a:t/>
            </a:r>
            <a:endParaRPr sz="1800">
              <a:solidFill>
                <a:schemeClr val="dk1"/>
              </a:solidFill>
            </a:endParaRPr>
          </a:p>
          <a:p>
            <a:pPr indent="0" lvl="0" marL="457200" marR="0" rtl="0" algn="l">
              <a:lnSpc>
                <a:spcPct val="90000"/>
              </a:lnSpc>
              <a:spcBef>
                <a:spcPts val="0"/>
              </a:spcBef>
              <a:spcAft>
                <a:spcPts val="0"/>
              </a:spcAft>
              <a:buNone/>
            </a:pPr>
            <a:r>
              <a:rPr lang="en-US" sz="1800">
                <a:solidFill>
                  <a:schemeClr val="dk1"/>
                </a:solidFill>
              </a:rPr>
              <a:t>Human error - buggy release</a:t>
            </a:r>
            <a:endParaRPr sz="1800">
              <a:solidFill>
                <a:schemeClr val="dk1"/>
              </a:solidFill>
            </a:endParaRPr>
          </a:p>
          <a:p>
            <a:pPr indent="0" lvl="0" marL="457200" marR="0" rtl="0" algn="l">
              <a:lnSpc>
                <a:spcPct val="90000"/>
              </a:lnSpc>
              <a:spcBef>
                <a:spcPts val="0"/>
              </a:spcBef>
              <a:spcAft>
                <a:spcPts val="0"/>
              </a:spcAft>
              <a:buNone/>
            </a:pPr>
            <a:r>
              <a:t/>
            </a:r>
            <a:endParaRPr sz="1800">
              <a:solidFill>
                <a:schemeClr val="dk1"/>
              </a:solidFill>
            </a:endParaRPr>
          </a:p>
          <a:p>
            <a:pPr indent="0" lvl="0" marL="457200" marR="0" rtl="0" algn="l">
              <a:lnSpc>
                <a:spcPct val="90000"/>
              </a:lnSpc>
              <a:spcBef>
                <a:spcPts val="0"/>
              </a:spcBef>
              <a:spcAft>
                <a:spcPts val="0"/>
              </a:spcAft>
              <a:buNone/>
            </a:pPr>
            <a:r>
              <a:rPr lang="en-US" sz="1800">
                <a:solidFill>
                  <a:schemeClr val="dk1"/>
                </a:solidFill>
              </a:rPr>
              <a:t>Vulnerabilities - Log4j Downloads</a:t>
            </a:r>
            <a:endParaRPr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4" name="Shape 394"/>
        <p:cNvGrpSpPr/>
        <p:nvPr/>
      </p:nvGrpSpPr>
      <p:grpSpPr>
        <a:xfrm>
          <a:off x="0" y="0"/>
          <a:ext cx="0" cy="0"/>
          <a:chOff x="0" y="0"/>
          <a:chExt cx="0" cy="0"/>
        </a:xfrm>
      </p:grpSpPr>
      <p:sp>
        <p:nvSpPr>
          <p:cNvPr id="395" name="Google Shape;395;p40"/>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a:p>
        </p:txBody>
      </p:sp>
      <p:sp>
        <p:nvSpPr>
          <p:cNvPr id="396" name="Google Shape;396;p40"/>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397" name="Google Shape;397;p40"/>
          <p:cNvSpPr txBox="1"/>
          <p:nvPr/>
        </p:nvSpPr>
        <p:spPr>
          <a:xfrm>
            <a:off x="559900" y="1440174"/>
            <a:ext cx="11178600" cy="4960500"/>
          </a:xfrm>
          <a:prstGeom prst="rect">
            <a:avLst/>
          </a:prstGeom>
          <a:noFill/>
          <a:ln>
            <a:noFill/>
          </a:ln>
        </p:spPr>
        <p:txBody>
          <a:bodyPr anchorCtr="0" anchor="t" bIns="45700" lIns="91425" spcFirstLastPara="1" rIns="91425" wrap="square" tIns="45700">
            <a:normAutofit/>
          </a:bodyPr>
          <a:lstStyle/>
          <a:p>
            <a:pPr indent="0" lvl="0" marL="457200" marR="0" rtl="0" algn="l">
              <a:lnSpc>
                <a:spcPct val="90000"/>
              </a:lnSpc>
              <a:spcBef>
                <a:spcPts val="0"/>
              </a:spcBef>
              <a:spcAft>
                <a:spcPts val="0"/>
              </a:spcAft>
              <a:buNone/>
            </a:pPr>
            <a:r>
              <a:rPr lang="en-US" sz="1800">
                <a:solidFill>
                  <a:schemeClr val="dk1"/>
                </a:solidFill>
              </a:rPr>
              <a:t>Add previous signature into TUF metadata</a:t>
            </a:r>
            <a:endParaRPr sz="1800">
              <a:solidFill>
                <a:schemeClr val="dk1"/>
              </a:solidFill>
            </a:endParaRPr>
          </a:p>
          <a:p>
            <a:pPr indent="0" lvl="0" marL="457200" marR="0" rtl="0" algn="l">
              <a:lnSpc>
                <a:spcPct val="90000"/>
              </a:lnSpc>
              <a:spcBef>
                <a:spcPts val="0"/>
              </a:spcBef>
              <a:spcAft>
                <a:spcPts val="0"/>
              </a:spcAft>
              <a:buNone/>
            </a:pPr>
            <a:r>
              <a:t/>
            </a:r>
            <a:endParaRPr sz="1800">
              <a:solidFill>
                <a:schemeClr val="dk1"/>
              </a:solidFill>
            </a:endParaRPr>
          </a:p>
          <a:p>
            <a:pPr indent="0" lvl="0" marL="457200" marR="0" rtl="0" algn="l">
              <a:lnSpc>
                <a:spcPct val="90000"/>
              </a:lnSpc>
              <a:spcBef>
                <a:spcPts val="0"/>
              </a:spcBef>
              <a:spcAft>
                <a:spcPts val="0"/>
              </a:spcAft>
              <a:buNone/>
            </a:pPr>
            <a:r>
              <a:rPr lang="en-US" sz="1800">
                <a:solidFill>
                  <a:schemeClr val="dk1"/>
                </a:solidFill>
              </a:rPr>
              <a:t>Discover compromise via Rekor Monitor</a:t>
            </a:r>
            <a:endParaRPr sz="1800">
              <a:solidFill>
                <a:schemeClr val="dk1"/>
              </a:solidFill>
            </a:endParaRPr>
          </a:p>
          <a:p>
            <a:pPr indent="0" lvl="0" marL="457200" marR="0" rtl="0" algn="l">
              <a:lnSpc>
                <a:spcPct val="90000"/>
              </a:lnSpc>
              <a:spcBef>
                <a:spcPts val="0"/>
              </a:spcBef>
              <a:spcAft>
                <a:spcPts val="0"/>
              </a:spcAft>
              <a:buNone/>
            </a:pPr>
            <a:r>
              <a:t/>
            </a:r>
            <a:endParaRPr sz="1800">
              <a:solidFill>
                <a:schemeClr val="dk1"/>
              </a:solidFill>
            </a:endParaRPr>
          </a:p>
          <a:p>
            <a:pPr indent="0" lvl="0" marL="457200" marR="0" rtl="0" algn="l">
              <a:lnSpc>
                <a:spcPct val="90000"/>
              </a:lnSpc>
              <a:spcBef>
                <a:spcPts val="0"/>
              </a:spcBef>
              <a:spcAft>
                <a:spcPts val="0"/>
              </a:spcAft>
              <a:buNone/>
            </a:pPr>
            <a:r>
              <a:rPr lang="en-US" sz="1800">
                <a:solidFill>
                  <a:schemeClr val="dk1"/>
                </a:solidFill>
              </a:rPr>
              <a:t>Verify - Still Passes</a:t>
            </a:r>
            <a:endParaRPr sz="1800">
              <a:solidFill>
                <a:schemeClr val="dk1"/>
              </a:solidFill>
            </a:endParaRPr>
          </a:p>
          <a:p>
            <a:pPr indent="0" lvl="0" marL="457200" marR="0" rtl="0" algn="l">
              <a:lnSpc>
                <a:spcPct val="90000"/>
              </a:lnSpc>
              <a:spcBef>
                <a:spcPts val="0"/>
              </a:spcBef>
              <a:spcAft>
                <a:spcPts val="0"/>
              </a:spcAft>
              <a:buNone/>
            </a:pPr>
            <a:r>
              <a:t/>
            </a:r>
            <a:endParaRPr sz="1800">
              <a:solidFill>
                <a:schemeClr val="dk1"/>
              </a:solidFill>
            </a:endParaRPr>
          </a:p>
          <a:p>
            <a:pPr indent="0" lvl="0" marL="457200" marR="0" rtl="0" algn="l">
              <a:lnSpc>
                <a:spcPct val="90000"/>
              </a:lnSpc>
              <a:spcBef>
                <a:spcPts val="0"/>
              </a:spcBef>
              <a:spcAft>
                <a:spcPts val="0"/>
              </a:spcAft>
              <a:buNone/>
            </a:pPr>
            <a:r>
              <a:rPr lang="en-US" sz="1800">
                <a:solidFill>
                  <a:schemeClr val="dk1"/>
                </a:solidFill>
              </a:rPr>
              <a:t>Remove TUF metadata</a:t>
            </a:r>
            <a:endParaRPr sz="1800">
              <a:solidFill>
                <a:schemeClr val="dk1"/>
              </a:solidFill>
            </a:endParaRPr>
          </a:p>
          <a:p>
            <a:pPr indent="0" lvl="0" marL="457200" marR="0" rtl="0" algn="l">
              <a:lnSpc>
                <a:spcPct val="90000"/>
              </a:lnSpc>
              <a:spcBef>
                <a:spcPts val="0"/>
              </a:spcBef>
              <a:spcAft>
                <a:spcPts val="0"/>
              </a:spcAft>
              <a:buNone/>
            </a:pPr>
            <a:r>
              <a:t/>
            </a:r>
            <a:endParaRPr sz="1800">
              <a:solidFill>
                <a:schemeClr val="dk1"/>
              </a:solidFill>
            </a:endParaRPr>
          </a:p>
          <a:p>
            <a:pPr indent="0" lvl="0" marL="457200" marR="0" rtl="0" algn="l">
              <a:lnSpc>
                <a:spcPct val="90000"/>
              </a:lnSpc>
              <a:spcBef>
                <a:spcPts val="0"/>
              </a:spcBef>
              <a:spcAft>
                <a:spcPts val="0"/>
              </a:spcAft>
              <a:buNone/>
            </a:pPr>
            <a:r>
              <a:rPr lang="en-US" sz="1800">
                <a:solidFill>
                  <a:schemeClr val="dk1"/>
                </a:solidFill>
              </a:rPr>
              <a:t>Verify - Now Fails</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2"/>
          <p:cNvSpPr/>
          <p:nvPr/>
        </p:nvSpPr>
        <p:spPr>
          <a:xfrm>
            <a:off x="3219533" y="1436300"/>
            <a:ext cx="3560220" cy="1585116"/>
          </a:xfrm>
          <a:prstGeom prst="cloud">
            <a:avLst/>
          </a:prstGeom>
          <a:solidFill>
            <a:srgbClr val="F3F3F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latin typeface="Source Sans Pro"/>
                <a:ea typeface="Source Sans Pro"/>
                <a:cs typeface="Source Sans Pro"/>
                <a:sym typeface="Source Sans Pro"/>
              </a:rPr>
              <a:t>CDN, Mirrors, …</a:t>
            </a:r>
            <a:endParaRPr sz="1900">
              <a:latin typeface="Source Sans Pro"/>
              <a:ea typeface="Source Sans Pro"/>
              <a:cs typeface="Source Sans Pro"/>
              <a:sym typeface="Source Sans Pro"/>
            </a:endParaRPr>
          </a:p>
        </p:txBody>
      </p:sp>
      <p:sp>
        <p:nvSpPr>
          <p:cNvPr id="76" name="Google Shape;76;p12"/>
          <p:cNvSpPr/>
          <p:nvPr/>
        </p:nvSpPr>
        <p:spPr>
          <a:xfrm>
            <a:off x="3219517" y="3033200"/>
            <a:ext cx="2085600" cy="2337900"/>
          </a:xfrm>
          <a:prstGeom prst="bracketPair">
            <a:avLst/>
          </a:prstGeom>
          <a:noFill/>
          <a:ln cap="flat" cmpd="sng" w="38100">
            <a:solidFill>
              <a:srgbClr val="04335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Source Sans Pro"/>
              <a:ea typeface="Source Sans Pro"/>
              <a:cs typeface="Source Sans Pro"/>
              <a:sym typeface="Source Sans Pro"/>
            </a:endParaRPr>
          </a:p>
        </p:txBody>
      </p:sp>
      <p:pic>
        <p:nvPicPr>
          <p:cNvPr descr="Electronic safe | Public domain vectors" id="77" name="Google Shape;77;p12"/>
          <p:cNvPicPr preferRelativeResize="0"/>
          <p:nvPr/>
        </p:nvPicPr>
        <p:blipFill>
          <a:blip r:embed="rId3">
            <a:alphaModFix/>
          </a:blip>
          <a:stretch>
            <a:fillRect/>
          </a:stretch>
        </p:blipFill>
        <p:spPr>
          <a:xfrm>
            <a:off x="9971680" y="1143997"/>
            <a:ext cx="2085600" cy="2338134"/>
          </a:xfrm>
          <a:prstGeom prst="rect">
            <a:avLst/>
          </a:prstGeom>
          <a:noFill/>
          <a:ln>
            <a:noFill/>
          </a:ln>
        </p:spPr>
      </p:pic>
      <p:pic>
        <p:nvPicPr>
          <p:cNvPr descr="Programmer, Typing ,silhouette Free Stock Photo - Public Domain ..." id="78" name="Google Shape;78;p12"/>
          <p:cNvPicPr preferRelativeResize="0"/>
          <p:nvPr/>
        </p:nvPicPr>
        <p:blipFill>
          <a:blip r:embed="rId4">
            <a:alphaModFix/>
          </a:blip>
          <a:stretch>
            <a:fillRect/>
          </a:stretch>
        </p:blipFill>
        <p:spPr>
          <a:xfrm>
            <a:off x="7196167" y="3663500"/>
            <a:ext cx="2428334" cy="2428334"/>
          </a:xfrm>
          <a:prstGeom prst="rect">
            <a:avLst/>
          </a:prstGeom>
          <a:noFill/>
          <a:ln>
            <a:noFill/>
          </a:ln>
        </p:spPr>
      </p:pic>
      <p:pic>
        <p:nvPicPr>
          <p:cNvPr descr="File:Crypto key.svg - Wikipedia" id="79" name="Google Shape;79;p12"/>
          <p:cNvPicPr preferRelativeResize="0"/>
          <p:nvPr/>
        </p:nvPicPr>
        <p:blipFill>
          <a:blip r:embed="rId5">
            <a:alphaModFix/>
          </a:blip>
          <a:stretch>
            <a:fillRect/>
          </a:stretch>
        </p:blipFill>
        <p:spPr>
          <a:xfrm>
            <a:off x="10001233" y="3799499"/>
            <a:ext cx="1416904" cy="588766"/>
          </a:xfrm>
          <a:prstGeom prst="rect">
            <a:avLst/>
          </a:prstGeom>
          <a:noFill/>
          <a:ln>
            <a:noFill/>
          </a:ln>
        </p:spPr>
      </p:pic>
      <p:sp>
        <p:nvSpPr>
          <p:cNvPr id="80" name="Google Shape;80;p12"/>
          <p:cNvSpPr txBox="1"/>
          <p:nvPr/>
        </p:nvSpPr>
        <p:spPr>
          <a:xfrm>
            <a:off x="10408133" y="3541530"/>
            <a:ext cx="12132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2"/>
                </a:solidFill>
                <a:latin typeface="Source Sans Pro"/>
                <a:ea typeface="Source Sans Pro"/>
                <a:cs typeface="Source Sans Pro"/>
                <a:sym typeface="Source Sans Pro"/>
              </a:rPr>
              <a:t>Public</a:t>
            </a:r>
            <a:endParaRPr sz="2400">
              <a:solidFill>
                <a:schemeClr val="lt2"/>
              </a:solidFill>
              <a:latin typeface="Source Sans Pro"/>
              <a:ea typeface="Source Sans Pro"/>
              <a:cs typeface="Source Sans Pro"/>
              <a:sym typeface="Source Sans Pro"/>
            </a:endParaRPr>
          </a:p>
        </p:txBody>
      </p:sp>
      <p:pic>
        <p:nvPicPr>
          <p:cNvPr descr="File:Storage icon.svg - Wikimedia Commons" id="81" name="Google Shape;81;p12"/>
          <p:cNvPicPr preferRelativeResize="0"/>
          <p:nvPr/>
        </p:nvPicPr>
        <p:blipFill>
          <a:blip r:embed="rId6">
            <a:alphaModFix/>
          </a:blip>
          <a:stretch>
            <a:fillRect/>
          </a:stretch>
        </p:blipFill>
        <p:spPr>
          <a:xfrm>
            <a:off x="5517633" y="2750901"/>
            <a:ext cx="1763466" cy="1763466"/>
          </a:xfrm>
          <a:prstGeom prst="rect">
            <a:avLst/>
          </a:prstGeom>
          <a:noFill/>
          <a:ln>
            <a:noFill/>
          </a:ln>
        </p:spPr>
      </p:pic>
      <p:pic>
        <p:nvPicPr>
          <p:cNvPr descr="File:Crypto key.svg - Wikipedia" id="82" name="Google Shape;82;p12"/>
          <p:cNvPicPr preferRelativeResize="0"/>
          <p:nvPr/>
        </p:nvPicPr>
        <p:blipFill>
          <a:blip r:embed="rId7">
            <a:alphaModFix/>
          </a:blip>
          <a:stretch>
            <a:fillRect/>
          </a:stretch>
        </p:blipFill>
        <p:spPr>
          <a:xfrm>
            <a:off x="6876000" y="2840233"/>
            <a:ext cx="1416904" cy="588766"/>
          </a:xfrm>
          <a:prstGeom prst="rect">
            <a:avLst/>
          </a:prstGeom>
          <a:noFill/>
          <a:ln>
            <a:noFill/>
          </a:ln>
        </p:spPr>
      </p:pic>
      <p:sp>
        <p:nvSpPr>
          <p:cNvPr id="83" name="Google Shape;83;p12"/>
          <p:cNvSpPr txBox="1"/>
          <p:nvPr/>
        </p:nvSpPr>
        <p:spPr>
          <a:xfrm>
            <a:off x="7282900" y="2577450"/>
            <a:ext cx="12132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2"/>
                </a:solidFill>
                <a:latin typeface="Source Sans Pro"/>
                <a:ea typeface="Source Sans Pro"/>
                <a:cs typeface="Source Sans Pro"/>
                <a:sym typeface="Source Sans Pro"/>
              </a:rPr>
              <a:t>Private</a:t>
            </a:r>
            <a:endParaRPr sz="2400">
              <a:solidFill>
                <a:schemeClr val="lt2"/>
              </a:solidFill>
              <a:latin typeface="Source Sans Pro"/>
              <a:ea typeface="Source Sans Pro"/>
              <a:cs typeface="Source Sans Pro"/>
              <a:sym typeface="Source Sans Pro"/>
            </a:endParaRPr>
          </a:p>
        </p:txBody>
      </p:sp>
      <p:pic>
        <p:nvPicPr>
          <p:cNvPr descr="File:Crypto key.svg - Wikipedia" id="84" name="Google Shape;84;p12"/>
          <p:cNvPicPr preferRelativeResize="0"/>
          <p:nvPr/>
        </p:nvPicPr>
        <p:blipFill>
          <a:blip r:embed="rId7">
            <a:alphaModFix/>
          </a:blip>
          <a:stretch>
            <a:fillRect/>
          </a:stretch>
        </p:blipFill>
        <p:spPr>
          <a:xfrm>
            <a:off x="10001233" y="2840233"/>
            <a:ext cx="1416904" cy="588766"/>
          </a:xfrm>
          <a:prstGeom prst="rect">
            <a:avLst/>
          </a:prstGeom>
          <a:noFill/>
          <a:ln>
            <a:noFill/>
          </a:ln>
        </p:spPr>
      </p:pic>
      <p:sp>
        <p:nvSpPr>
          <p:cNvPr id="85" name="Google Shape;85;p12"/>
          <p:cNvSpPr txBox="1"/>
          <p:nvPr/>
        </p:nvSpPr>
        <p:spPr>
          <a:xfrm>
            <a:off x="10408133" y="2577450"/>
            <a:ext cx="12132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2"/>
                </a:solidFill>
                <a:latin typeface="Source Sans Pro"/>
                <a:ea typeface="Source Sans Pro"/>
                <a:cs typeface="Source Sans Pro"/>
                <a:sym typeface="Source Sans Pro"/>
              </a:rPr>
              <a:t>Private</a:t>
            </a:r>
            <a:endParaRPr sz="2400">
              <a:solidFill>
                <a:schemeClr val="lt2"/>
              </a:solidFill>
              <a:latin typeface="Source Sans Pro"/>
              <a:ea typeface="Source Sans Pro"/>
              <a:cs typeface="Source Sans Pro"/>
              <a:sym typeface="Source Sans Pro"/>
            </a:endParaRPr>
          </a:p>
        </p:txBody>
      </p:sp>
      <p:pic>
        <p:nvPicPr>
          <p:cNvPr descr="Document with signature and seal vector image | Public domain vectors" id="86" name="Google Shape;86;p12"/>
          <p:cNvPicPr preferRelativeResize="0"/>
          <p:nvPr/>
        </p:nvPicPr>
        <p:blipFill>
          <a:blip r:embed="rId8">
            <a:alphaModFix/>
          </a:blip>
          <a:stretch>
            <a:fillRect/>
          </a:stretch>
        </p:blipFill>
        <p:spPr>
          <a:xfrm>
            <a:off x="3552367" y="4016833"/>
            <a:ext cx="1213200" cy="1213200"/>
          </a:xfrm>
          <a:prstGeom prst="rect">
            <a:avLst/>
          </a:prstGeom>
          <a:noFill/>
          <a:ln>
            <a:noFill/>
          </a:ln>
        </p:spPr>
      </p:pic>
      <p:pic>
        <p:nvPicPr>
          <p:cNvPr descr="File:Crypto key.svg - Wikipedia" id="87" name="Google Shape;87;p12"/>
          <p:cNvPicPr preferRelativeResize="0"/>
          <p:nvPr/>
        </p:nvPicPr>
        <p:blipFill>
          <a:blip r:embed="rId5">
            <a:alphaModFix/>
          </a:blip>
          <a:stretch>
            <a:fillRect/>
          </a:stretch>
        </p:blipFill>
        <p:spPr>
          <a:xfrm>
            <a:off x="3496967" y="3345966"/>
            <a:ext cx="1416904" cy="588766"/>
          </a:xfrm>
          <a:prstGeom prst="rect">
            <a:avLst/>
          </a:prstGeom>
          <a:noFill/>
          <a:ln>
            <a:noFill/>
          </a:ln>
        </p:spPr>
      </p:pic>
      <p:sp>
        <p:nvSpPr>
          <p:cNvPr id="88" name="Google Shape;88;p12"/>
          <p:cNvSpPr txBox="1"/>
          <p:nvPr/>
        </p:nvSpPr>
        <p:spPr>
          <a:xfrm>
            <a:off x="3903867" y="3087997"/>
            <a:ext cx="12132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2"/>
                </a:solidFill>
                <a:latin typeface="Source Sans Pro"/>
                <a:ea typeface="Source Sans Pro"/>
                <a:cs typeface="Source Sans Pro"/>
                <a:sym typeface="Source Sans Pro"/>
              </a:rPr>
              <a:t>Public</a:t>
            </a:r>
            <a:endParaRPr sz="2400">
              <a:solidFill>
                <a:schemeClr val="lt2"/>
              </a:solidFill>
              <a:latin typeface="Source Sans Pro"/>
              <a:ea typeface="Source Sans Pro"/>
              <a:cs typeface="Source Sans Pro"/>
              <a:sym typeface="Source Sans Pro"/>
            </a:endParaRPr>
          </a:p>
        </p:txBody>
      </p:sp>
      <p:pic>
        <p:nvPicPr>
          <p:cNvPr descr="Group of members users icon image - Free stock photo - Public ..." id="89" name="Google Shape;89;p12"/>
          <p:cNvPicPr preferRelativeResize="0"/>
          <p:nvPr/>
        </p:nvPicPr>
        <p:blipFill>
          <a:blip r:embed="rId9">
            <a:alphaModFix/>
          </a:blip>
          <a:stretch>
            <a:fillRect/>
          </a:stretch>
        </p:blipFill>
        <p:spPr>
          <a:xfrm>
            <a:off x="548633" y="4080401"/>
            <a:ext cx="2512568" cy="2512568"/>
          </a:xfrm>
          <a:prstGeom prst="rect">
            <a:avLst/>
          </a:prstGeom>
          <a:noFill/>
          <a:ln>
            <a:noFill/>
          </a:ln>
        </p:spPr>
      </p:pic>
      <p:pic>
        <p:nvPicPr>
          <p:cNvPr descr="Dosya:Twitter Verified Badge Gray.svg - Vikipedi" id="90" name="Google Shape;90;p12"/>
          <p:cNvPicPr preferRelativeResize="0"/>
          <p:nvPr/>
        </p:nvPicPr>
        <p:blipFill>
          <a:blip r:embed="rId10">
            <a:alphaModFix/>
          </a:blip>
          <a:stretch>
            <a:fillRect/>
          </a:stretch>
        </p:blipFill>
        <p:spPr>
          <a:xfrm>
            <a:off x="5463433" y="4016834"/>
            <a:ext cx="831201" cy="831201"/>
          </a:xfrm>
          <a:prstGeom prst="rect">
            <a:avLst/>
          </a:prstGeom>
          <a:noFill/>
          <a:ln>
            <a:noFill/>
          </a:ln>
        </p:spPr>
      </p:pic>
      <p:cxnSp>
        <p:nvCxnSpPr>
          <p:cNvPr id="91" name="Google Shape;91;p12"/>
          <p:cNvCxnSpPr>
            <a:stCxn id="84" idx="1"/>
          </p:cNvCxnSpPr>
          <p:nvPr/>
        </p:nvCxnSpPr>
        <p:spPr>
          <a:xfrm flipH="1">
            <a:off x="8375233" y="3134616"/>
            <a:ext cx="1626000" cy="15600"/>
          </a:xfrm>
          <a:prstGeom prst="straightConnector1">
            <a:avLst/>
          </a:prstGeom>
          <a:noFill/>
          <a:ln cap="flat" cmpd="sng" w="9525">
            <a:solidFill>
              <a:schemeClr val="dk2"/>
            </a:solidFill>
            <a:prstDash val="solid"/>
            <a:round/>
            <a:headEnd len="med" w="med" type="none"/>
            <a:tailEnd len="med" w="med" type="triangle"/>
          </a:ln>
        </p:spPr>
      </p:cxnSp>
      <p:pic>
        <p:nvPicPr>
          <p:cNvPr descr="File:Crypto key.svg - Wikipedia" id="92" name="Google Shape;92;p12"/>
          <p:cNvPicPr preferRelativeResize="0"/>
          <p:nvPr/>
        </p:nvPicPr>
        <p:blipFill>
          <a:blip r:embed="rId11">
            <a:alphaModFix/>
          </a:blip>
          <a:stretch>
            <a:fillRect/>
          </a:stretch>
        </p:blipFill>
        <p:spPr>
          <a:xfrm>
            <a:off x="10204433" y="3043433"/>
            <a:ext cx="1416904" cy="588766"/>
          </a:xfrm>
          <a:prstGeom prst="rect">
            <a:avLst/>
          </a:prstGeom>
          <a:noFill/>
          <a:ln>
            <a:noFill/>
          </a:ln>
        </p:spPr>
      </p:pic>
      <p:pic>
        <p:nvPicPr>
          <p:cNvPr descr="File:Crypto key.svg - Wikipedia" id="93" name="Google Shape;93;p12"/>
          <p:cNvPicPr preferRelativeResize="0"/>
          <p:nvPr/>
        </p:nvPicPr>
        <p:blipFill>
          <a:blip r:embed="rId12">
            <a:alphaModFix/>
          </a:blip>
          <a:stretch>
            <a:fillRect/>
          </a:stretch>
        </p:blipFill>
        <p:spPr>
          <a:xfrm>
            <a:off x="10204433" y="4002699"/>
            <a:ext cx="1416904" cy="588766"/>
          </a:xfrm>
          <a:prstGeom prst="rect">
            <a:avLst/>
          </a:prstGeom>
          <a:noFill/>
          <a:ln>
            <a:noFill/>
          </a:ln>
        </p:spPr>
      </p:pic>
      <p:pic>
        <p:nvPicPr>
          <p:cNvPr descr="File:Crypto key.svg - Wikipedia" id="94" name="Google Shape;94;p12"/>
          <p:cNvPicPr preferRelativeResize="0"/>
          <p:nvPr/>
        </p:nvPicPr>
        <p:blipFill>
          <a:blip r:embed="rId11">
            <a:alphaModFix/>
          </a:blip>
          <a:stretch>
            <a:fillRect/>
          </a:stretch>
        </p:blipFill>
        <p:spPr>
          <a:xfrm>
            <a:off x="7083659" y="3033199"/>
            <a:ext cx="1416904" cy="588766"/>
          </a:xfrm>
          <a:prstGeom prst="rect">
            <a:avLst/>
          </a:prstGeom>
          <a:noFill/>
          <a:ln>
            <a:noFill/>
          </a:ln>
        </p:spPr>
      </p:pic>
      <p:pic>
        <p:nvPicPr>
          <p:cNvPr descr="File:Crypto key.svg - Wikipedia" id="95" name="Google Shape;95;p12"/>
          <p:cNvPicPr preferRelativeResize="0"/>
          <p:nvPr/>
        </p:nvPicPr>
        <p:blipFill>
          <a:blip r:embed="rId12">
            <a:alphaModFix/>
          </a:blip>
          <a:stretch>
            <a:fillRect/>
          </a:stretch>
        </p:blipFill>
        <p:spPr>
          <a:xfrm>
            <a:off x="3450517" y="3338249"/>
            <a:ext cx="1416904" cy="588766"/>
          </a:xfrm>
          <a:prstGeom prst="rect">
            <a:avLst/>
          </a:prstGeom>
          <a:noFill/>
          <a:ln>
            <a:noFill/>
          </a:ln>
        </p:spPr>
      </p:pic>
      <p:sp>
        <p:nvSpPr>
          <p:cNvPr id="96" name="Google Shape;96;p12"/>
          <p:cNvSpPr txBox="1"/>
          <p:nvPr/>
        </p:nvSpPr>
        <p:spPr>
          <a:xfrm>
            <a:off x="2247033" y="5988500"/>
            <a:ext cx="32343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2"/>
                </a:solidFill>
                <a:latin typeface="Source Sans Pro"/>
                <a:ea typeface="Source Sans Pro"/>
                <a:cs typeface="Source Sans Pro"/>
                <a:sym typeface="Source Sans Pro"/>
              </a:rPr>
              <a:t>⚠️ </a:t>
            </a:r>
            <a:r>
              <a:rPr b="1" lang="en-US" sz="2400">
                <a:solidFill>
                  <a:srgbClr val="76A5AF"/>
                </a:solidFill>
                <a:latin typeface="Source Sans Pro"/>
                <a:ea typeface="Source Sans Pro"/>
                <a:cs typeface="Source Sans Pro"/>
                <a:sym typeface="Source Sans Pro"/>
              </a:rPr>
              <a:t>NEW TRUSTED KEY</a:t>
            </a:r>
            <a:endParaRPr b="1" sz="2400">
              <a:solidFill>
                <a:srgbClr val="76A5AF"/>
              </a:solidFill>
              <a:latin typeface="Source Sans Pro"/>
              <a:ea typeface="Source Sans Pro"/>
              <a:cs typeface="Source Sans Pro"/>
              <a:sym typeface="Source Sans Pro"/>
            </a:endParaRPr>
          </a:p>
        </p:txBody>
      </p:sp>
      <p:cxnSp>
        <p:nvCxnSpPr>
          <p:cNvPr id="97" name="Google Shape;97;p12"/>
          <p:cNvCxnSpPr>
            <a:stCxn id="78" idx="2"/>
            <a:endCxn id="96" idx="3"/>
          </p:cNvCxnSpPr>
          <p:nvPr/>
        </p:nvCxnSpPr>
        <p:spPr>
          <a:xfrm rot="5400000">
            <a:off x="6843583" y="4729684"/>
            <a:ext cx="204600" cy="2928900"/>
          </a:xfrm>
          <a:prstGeom prst="curvedConnector2">
            <a:avLst/>
          </a:prstGeom>
          <a:noFill/>
          <a:ln cap="flat" cmpd="sng" w="28575">
            <a:solidFill>
              <a:schemeClr val="dk2"/>
            </a:solidFill>
            <a:prstDash val="solid"/>
            <a:round/>
            <a:headEnd len="med" w="med" type="none"/>
            <a:tailEnd len="med" w="med" type="stealth"/>
          </a:ln>
        </p:spPr>
      </p:cxnSp>
      <p:sp>
        <p:nvSpPr>
          <p:cNvPr id="98" name="Google Shape;98;p12"/>
          <p:cNvSpPr txBox="1"/>
          <p:nvPr/>
        </p:nvSpPr>
        <p:spPr>
          <a:xfrm>
            <a:off x="387753" y="-249325"/>
            <a:ext cx="8670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Problems and share new trusted keys</a:t>
            </a:r>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Programmer, Typing ,silhouette Free Stock Photo - Public Domain ..." id="103" name="Google Shape;103;p13"/>
          <p:cNvPicPr preferRelativeResize="0"/>
          <p:nvPr/>
        </p:nvPicPr>
        <p:blipFill>
          <a:blip r:embed="rId3">
            <a:alphaModFix/>
          </a:blip>
          <a:stretch>
            <a:fillRect/>
          </a:stretch>
        </p:blipFill>
        <p:spPr>
          <a:xfrm>
            <a:off x="7210180" y="3663500"/>
            <a:ext cx="2428334" cy="2428334"/>
          </a:xfrm>
          <a:prstGeom prst="rect">
            <a:avLst/>
          </a:prstGeom>
          <a:noFill/>
          <a:ln>
            <a:noFill/>
          </a:ln>
        </p:spPr>
      </p:pic>
      <p:pic>
        <p:nvPicPr>
          <p:cNvPr descr="File:Storage icon.svg - Wikimedia Commons" id="104" name="Google Shape;104;p13"/>
          <p:cNvPicPr preferRelativeResize="0"/>
          <p:nvPr/>
        </p:nvPicPr>
        <p:blipFill>
          <a:blip r:embed="rId4">
            <a:alphaModFix/>
          </a:blip>
          <a:stretch>
            <a:fillRect/>
          </a:stretch>
        </p:blipFill>
        <p:spPr>
          <a:xfrm>
            <a:off x="5531647" y="2750901"/>
            <a:ext cx="1763466" cy="1763466"/>
          </a:xfrm>
          <a:prstGeom prst="rect">
            <a:avLst/>
          </a:prstGeom>
          <a:noFill/>
          <a:ln>
            <a:noFill/>
          </a:ln>
        </p:spPr>
      </p:pic>
      <p:pic>
        <p:nvPicPr>
          <p:cNvPr descr="Document with signature and seal vector image | Public domain vectors" id="105" name="Google Shape;105;p13"/>
          <p:cNvPicPr preferRelativeResize="0"/>
          <p:nvPr/>
        </p:nvPicPr>
        <p:blipFill>
          <a:blip r:embed="rId5">
            <a:alphaModFix/>
          </a:blip>
          <a:stretch>
            <a:fillRect/>
          </a:stretch>
        </p:blipFill>
        <p:spPr>
          <a:xfrm>
            <a:off x="5806793" y="849708"/>
            <a:ext cx="1213200" cy="1213200"/>
          </a:xfrm>
          <a:prstGeom prst="rect">
            <a:avLst/>
          </a:prstGeom>
          <a:noFill/>
          <a:ln>
            <a:noFill/>
          </a:ln>
        </p:spPr>
      </p:pic>
      <p:pic>
        <p:nvPicPr>
          <p:cNvPr descr="Group of members users icon image - Free stock photo - Public ..." id="106" name="Google Shape;106;p13"/>
          <p:cNvPicPr preferRelativeResize="0"/>
          <p:nvPr/>
        </p:nvPicPr>
        <p:blipFill>
          <a:blip r:embed="rId6">
            <a:alphaModFix/>
          </a:blip>
          <a:stretch>
            <a:fillRect/>
          </a:stretch>
        </p:blipFill>
        <p:spPr>
          <a:xfrm>
            <a:off x="562647" y="4080401"/>
            <a:ext cx="2512568" cy="2512568"/>
          </a:xfrm>
          <a:prstGeom prst="rect">
            <a:avLst/>
          </a:prstGeom>
          <a:noFill/>
          <a:ln>
            <a:noFill/>
          </a:ln>
        </p:spPr>
      </p:pic>
      <p:pic>
        <p:nvPicPr>
          <p:cNvPr descr="Dosya:Twitter Verified Badge Gray.svg - Vikipedi" id="107" name="Google Shape;107;p13"/>
          <p:cNvPicPr preferRelativeResize="0"/>
          <p:nvPr/>
        </p:nvPicPr>
        <p:blipFill>
          <a:blip r:embed="rId7">
            <a:alphaModFix/>
          </a:blip>
          <a:stretch>
            <a:fillRect/>
          </a:stretch>
        </p:blipFill>
        <p:spPr>
          <a:xfrm>
            <a:off x="5477447" y="4016834"/>
            <a:ext cx="831201" cy="831201"/>
          </a:xfrm>
          <a:prstGeom prst="rect">
            <a:avLst/>
          </a:prstGeom>
          <a:noFill/>
          <a:ln>
            <a:noFill/>
          </a:ln>
        </p:spPr>
      </p:pic>
      <p:pic>
        <p:nvPicPr>
          <p:cNvPr id="108" name="Google Shape;108;p13"/>
          <p:cNvPicPr preferRelativeResize="0"/>
          <p:nvPr/>
        </p:nvPicPr>
        <p:blipFill>
          <a:blip r:embed="rId8">
            <a:alphaModFix/>
          </a:blip>
          <a:stretch>
            <a:fillRect/>
          </a:stretch>
        </p:blipFill>
        <p:spPr>
          <a:xfrm>
            <a:off x="9303500" y="1748736"/>
            <a:ext cx="2428350" cy="755084"/>
          </a:xfrm>
          <a:prstGeom prst="rect">
            <a:avLst/>
          </a:prstGeom>
          <a:noFill/>
          <a:ln>
            <a:noFill/>
          </a:ln>
        </p:spPr>
      </p:pic>
      <p:cxnSp>
        <p:nvCxnSpPr>
          <p:cNvPr id="109" name="Google Shape;109;p13"/>
          <p:cNvCxnSpPr>
            <a:stCxn id="103" idx="3"/>
            <a:endCxn id="108" idx="3"/>
          </p:cNvCxnSpPr>
          <p:nvPr/>
        </p:nvCxnSpPr>
        <p:spPr>
          <a:xfrm flipH="1" rot="10800000">
            <a:off x="9638514" y="2126367"/>
            <a:ext cx="2093400" cy="2751300"/>
          </a:xfrm>
          <a:prstGeom prst="curvedConnector3">
            <a:avLst>
              <a:gd fmla="val 111372" name="adj1"/>
            </a:avLst>
          </a:prstGeom>
          <a:noFill/>
          <a:ln cap="flat" cmpd="sng" w="28575">
            <a:solidFill>
              <a:schemeClr val="dk2"/>
            </a:solidFill>
            <a:prstDash val="solid"/>
            <a:round/>
            <a:headEnd len="med" w="med" type="none"/>
            <a:tailEnd len="med" w="med" type="triangle"/>
          </a:ln>
        </p:spPr>
      </p:cxnSp>
      <p:pic>
        <p:nvPicPr>
          <p:cNvPr descr="File:Crypto key.svg - Wikipedia" id="110" name="Google Shape;110;p13"/>
          <p:cNvPicPr preferRelativeResize="0"/>
          <p:nvPr/>
        </p:nvPicPr>
        <p:blipFill>
          <a:blip r:embed="rId9">
            <a:alphaModFix/>
          </a:blip>
          <a:stretch>
            <a:fillRect/>
          </a:stretch>
        </p:blipFill>
        <p:spPr>
          <a:xfrm>
            <a:off x="10389980" y="975891"/>
            <a:ext cx="1416904" cy="588766"/>
          </a:xfrm>
          <a:prstGeom prst="rect">
            <a:avLst/>
          </a:prstGeom>
          <a:noFill/>
          <a:ln>
            <a:noFill/>
          </a:ln>
        </p:spPr>
      </p:pic>
      <p:cxnSp>
        <p:nvCxnSpPr>
          <p:cNvPr id="111" name="Google Shape;111;p13"/>
          <p:cNvCxnSpPr>
            <a:stCxn id="110" idx="1"/>
            <a:endCxn id="104" idx="3"/>
          </p:cNvCxnSpPr>
          <p:nvPr/>
        </p:nvCxnSpPr>
        <p:spPr>
          <a:xfrm flipH="1">
            <a:off x="7295180" y="1270274"/>
            <a:ext cx="3094800" cy="2362500"/>
          </a:xfrm>
          <a:prstGeom prst="curvedConnector3">
            <a:avLst>
              <a:gd fmla="val 76712" name="adj1"/>
            </a:avLst>
          </a:prstGeom>
          <a:noFill/>
          <a:ln cap="flat" cmpd="sng" w="28575">
            <a:solidFill>
              <a:schemeClr val="dk2"/>
            </a:solidFill>
            <a:prstDash val="solid"/>
            <a:round/>
            <a:headEnd len="med" w="med" type="none"/>
            <a:tailEnd len="med" w="med" type="triangle"/>
          </a:ln>
        </p:spPr>
      </p:cxnSp>
      <p:sp>
        <p:nvSpPr>
          <p:cNvPr id="112" name="Google Shape;112;p13"/>
          <p:cNvSpPr/>
          <p:nvPr/>
        </p:nvSpPr>
        <p:spPr>
          <a:xfrm>
            <a:off x="4610550" y="910900"/>
            <a:ext cx="378300" cy="3797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3" name="Google Shape;113;p13"/>
          <p:cNvCxnSpPr>
            <a:stCxn id="106" idx="0"/>
            <a:endCxn id="112" idx="1"/>
          </p:cNvCxnSpPr>
          <p:nvPr/>
        </p:nvCxnSpPr>
        <p:spPr>
          <a:xfrm rot="-5400000">
            <a:off x="2579281" y="2049251"/>
            <a:ext cx="1270800" cy="2791500"/>
          </a:xfrm>
          <a:prstGeom prst="curvedConnector2">
            <a:avLst/>
          </a:prstGeom>
          <a:noFill/>
          <a:ln cap="flat" cmpd="sng" w="28575">
            <a:solidFill>
              <a:schemeClr val="dk2"/>
            </a:solidFill>
            <a:prstDash val="solid"/>
            <a:round/>
            <a:headEnd len="med" w="med" type="none"/>
            <a:tailEnd len="med" w="med" type="triangle"/>
          </a:ln>
        </p:spPr>
      </p:cxnSp>
      <p:sp>
        <p:nvSpPr>
          <p:cNvPr id="114" name="Google Shape;114;p13"/>
          <p:cNvSpPr txBox="1"/>
          <p:nvPr/>
        </p:nvSpPr>
        <p:spPr>
          <a:xfrm>
            <a:off x="9638525" y="2687888"/>
            <a:ext cx="351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rPr>
              <a:t>OIDC</a:t>
            </a:r>
            <a:endParaRPr b="1" sz="2800">
              <a:solidFill>
                <a:schemeClr val="dk1"/>
              </a:solidFill>
            </a:endParaRPr>
          </a:p>
        </p:txBody>
      </p:sp>
      <p:cxnSp>
        <p:nvCxnSpPr>
          <p:cNvPr id="115" name="Google Shape;115;p13"/>
          <p:cNvCxnSpPr>
            <a:stCxn id="103" idx="3"/>
            <a:endCxn id="114" idx="1"/>
          </p:cNvCxnSpPr>
          <p:nvPr/>
        </p:nvCxnSpPr>
        <p:spPr>
          <a:xfrm flipH="1" rot="10800000">
            <a:off x="9638514" y="2995767"/>
            <a:ext cx="600" cy="1881900"/>
          </a:xfrm>
          <a:prstGeom prst="curvedConnector3">
            <a:avLst>
              <a:gd fmla="val 908" name="adj1"/>
            </a:avLst>
          </a:prstGeom>
          <a:noFill/>
          <a:ln cap="flat" cmpd="sng" w="28575">
            <a:solidFill>
              <a:schemeClr val="dk2"/>
            </a:solidFill>
            <a:prstDash val="solid"/>
            <a:round/>
            <a:headEnd len="med" w="med" type="none"/>
            <a:tailEnd len="med" w="med" type="triangle"/>
          </a:ln>
        </p:spPr>
      </p:cxnSp>
      <p:sp>
        <p:nvSpPr>
          <p:cNvPr id="116" name="Google Shape;116;p13"/>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Ephemeral Keys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0"/>
                                        </p:tgtEl>
                                      </p:cBhvr>
                                    </p:animEffect>
                                    <p:set>
                                      <p:cBhvr>
                                        <p:cTn dur="1" fill="hold">
                                          <p:stCondLst>
                                            <p:cond delay="1000"/>
                                          </p:stCondLst>
                                        </p:cTn>
                                        <p:tgtEl>
                                          <p:spTgt spid="11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 name="Shape 120"/>
        <p:cNvGrpSpPr/>
        <p:nvPr/>
      </p:nvGrpSpPr>
      <p:grpSpPr>
        <a:xfrm>
          <a:off x="0" y="0"/>
          <a:ext cx="0" cy="0"/>
          <a:chOff x="0" y="0"/>
          <a:chExt cx="0" cy="0"/>
        </a:xfrm>
      </p:grpSpPr>
      <p:sp>
        <p:nvSpPr>
          <p:cNvPr id="121" name="Google Shape;121;p14"/>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Ephemeral Keys</a:t>
            </a:r>
            <a:endParaRPr/>
          </a:p>
        </p:txBody>
      </p:sp>
      <p:sp>
        <p:nvSpPr>
          <p:cNvPr id="122" name="Google Shape;122;p14"/>
          <p:cNvSpPr txBox="1"/>
          <p:nvPr/>
        </p:nvSpPr>
        <p:spPr>
          <a:xfrm>
            <a:off x="559900" y="960146"/>
            <a:ext cx="11178600" cy="1325700"/>
          </a:xfrm>
          <a:prstGeom prst="rect">
            <a:avLst/>
          </a:prstGeom>
          <a:noFill/>
          <a:ln>
            <a:noFill/>
          </a:ln>
        </p:spPr>
        <p:txBody>
          <a:bodyPr anchorCtr="0" anchor="ctr" bIns="45700" lIns="91425" spcFirstLastPara="1" rIns="91425" wrap="square" tIns="45700">
            <a:normAutofit/>
          </a:bodyPr>
          <a:lstStyle/>
          <a:p>
            <a:pPr indent="-393700" lvl="0" marL="457200" rtl="0" algn="l">
              <a:lnSpc>
                <a:spcPct val="90000"/>
              </a:lnSpc>
              <a:spcBef>
                <a:spcPts val="0"/>
              </a:spcBef>
              <a:spcAft>
                <a:spcPts val="0"/>
              </a:spcAft>
              <a:buClr>
                <a:schemeClr val="dk1"/>
              </a:buClr>
              <a:buSzPts val="2600"/>
              <a:buChar char="●"/>
            </a:pPr>
            <a:r>
              <a:rPr lang="en-US" sz="2600">
                <a:solidFill>
                  <a:schemeClr val="dk1"/>
                </a:solidFill>
              </a:rPr>
              <a:t>Losing keys is no longer a problem</a:t>
            </a:r>
            <a:endParaRPr sz="2600">
              <a:solidFill>
                <a:schemeClr val="dk1"/>
              </a:solidFill>
            </a:endParaRPr>
          </a:p>
          <a:p>
            <a:pPr indent="-393700" lvl="0" marL="457200" rtl="0" algn="l">
              <a:lnSpc>
                <a:spcPct val="90000"/>
              </a:lnSpc>
              <a:spcBef>
                <a:spcPts val="0"/>
              </a:spcBef>
              <a:spcAft>
                <a:spcPts val="0"/>
              </a:spcAft>
              <a:buClr>
                <a:schemeClr val="dk1"/>
              </a:buClr>
              <a:buSzPts val="2600"/>
              <a:buChar char="●"/>
            </a:pPr>
            <a:r>
              <a:rPr lang="en-US" sz="2600">
                <a:solidFill>
                  <a:schemeClr val="dk1"/>
                </a:solidFill>
              </a:rPr>
              <a:t>You don’t need resign everything</a:t>
            </a:r>
            <a:endParaRPr sz="2600">
              <a:solidFill>
                <a:schemeClr val="dk1"/>
              </a:solidFill>
            </a:endParaRPr>
          </a:p>
        </p:txBody>
      </p:sp>
      <p:sp>
        <p:nvSpPr>
          <p:cNvPr id="123" name="Google Shape;123;p14"/>
          <p:cNvSpPr txBox="1"/>
          <p:nvPr/>
        </p:nvSpPr>
        <p:spPr>
          <a:xfrm>
            <a:off x="506700" y="2978646"/>
            <a:ext cx="11178600" cy="1325700"/>
          </a:xfrm>
          <a:prstGeom prst="rect">
            <a:avLst/>
          </a:prstGeom>
          <a:noFill/>
          <a:ln>
            <a:noFill/>
          </a:ln>
        </p:spPr>
        <p:txBody>
          <a:bodyPr anchorCtr="0" anchor="ctr" bIns="45700" lIns="91425" spcFirstLastPara="1" rIns="91425" wrap="square" tIns="45700">
            <a:normAutofit/>
          </a:bodyPr>
          <a:lstStyle/>
          <a:p>
            <a:pPr indent="-393700" lvl="0" marL="457200" rtl="0" algn="l">
              <a:lnSpc>
                <a:spcPct val="90000"/>
              </a:lnSpc>
              <a:spcBef>
                <a:spcPts val="0"/>
              </a:spcBef>
              <a:spcAft>
                <a:spcPts val="0"/>
              </a:spcAft>
              <a:buClr>
                <a:schemeClr val="dk1"/>
              </a:buClr>
              <a:buSzPts val="2600"/>
              <a:buChar char="●"/>
            </a:pPr>
            <a:r>
              <a:rPr lang="en-US" sz="2600">
                <a:solidFill>
                  <a:schemeClr val="dk1"/>
                </a:solidFill>
              </a:rPr>
              <a:t>Short-term certificates</a:t>
            </a:r>
            <a:endParaRPr sz="2600">
              <a:solidFill>
                <a:schemeClr val="dk1"/>
              </a:solidFill>
            </a:endParaRPr>
          </a:p>
          <a:p>
            <a:pPr indent="-393700" lvl="0" marL="457200" rtl="0" algn="l">
              <a:lnSpc>
                <a:spcPct val="90000"/>
              </a:lnSpc>
              <a:spcBef>
                <a:spcPts val="0"/>
              </a:spcBef>
              <a:spcAft>
                <a:spcPts val="0"/>
              </a:spcAft>
              <a:buClr>
                <a:schemeClr val="dk1"/>
              </a:buClr>
              <a:buSzPts val="2600"/>
              <a:buChar char="●"/>
            </a:pPr>
            <a:r>
              <a:rPr lang="en-US" sz="2600">
                <a:solidFill>
                  <a:schemeClr val="dk1"/>
                </a:solidFill>
              </a:rPr>
              <a:t>Signature time-recording (Rekor and Timestamp </a:t>
            </a:r>
            <a:r>
              <a:rPr lang="en-US" sz="2600">
                <a:solidFill>
                  <a:schemeClr val="dk1"/>
                </a:solidFill>
              </a:rPr>
              <a:t>Authority</a:t>
            </a:r>
            <a:r>
              <a:rPr lang="en-US" sz="2600">
                <a:solidFill>
                  <a:schemeClr val="dk1"/>
                </a:solidFill>
              </a:rPr>
              <a:t>)</a:t>
            </a:r>
            <a:endParaRPr sz="2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5"/>
          <p:cNvPicPr preferRelativeResize="0"/>
          <p:nvPr/>
        </p:nvPicPr>
        <p:blipFill>
          <a:blip r:embed="rId3">
            <a:alphaModFix/>
          </a:blip>
          <a:stretch>
            <a:fillRect/>
          </a:stretch>
        </p:blipFill>
        <p:spPr>
          <a:xfrm>
            <a:off x="152400" y="1432550"/>
            <a:ext cx="11887201" cy="46492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134" name="Google Shape;134;p16"/>
          <p:cNvSpPr txBox="1"/>
          <p:nvPr/>
        </p:nvSpPr>
        <p:spPr>
          <a:xfrm>
            <a:off x="559900" y="960150"/>
            <a:ext cx="6922200" cy="1260300"/>
          </a:xfrm>
          <a:prstGeom prst="rect">
            <a:avLst/>
          </a:prstGeom>
          <a:noFill/>
          <a:ln>
            <a:noFill/>
          </a:ln>
        </p:spPr>
        <p:txBody>
          <a:bodyPr anchorCtr="0" anchor="ctr" bIns="45700" lIns="91425" spcFirstLastPara="1" rIns="91425" wrap="square" tIns="45700">
            <a:normAutofit fontScale="92500"/>
          </a:bodyPr>
          <a:lstStyle/>
          <a:p>
            <a:pPr indent="0" lvl="0" marL="457200" rtl="0" algn="ctr">
              <a:lnSpc>
                <a:spcPct val="90000"/>
              </a:lnSpc>
              <a:spcBef>
                <a:spcPts val="0"/>
              </a:spcBef>
              <a:spcAft>
                <a:spcPts val="0"/>
              </a:spcAft>
              <a:buNone/>
            </a:pPr>
            <a:r>
              <a:rPr b="1" lang="en-US" sz="5500">
                <a:solidFill>
                  <a:schemeClr val="dk1"/>
                </a:solidFill>
              </a:rPr>
              <a:t>🎉 Release</a:t>
            </a:r>
            <a:r>
              <a:rPr b="1" lang="en-US" sz="5500">
                <a:solidFill>
                  <a:schemeClr val="dk1"/>
                </a:solidFill>
              </a:rPr>
              <a:t> - v1.0  </a:t>
            </a:r>
            <a:r>
              <a:rPr b="1" lang="en-US" sz="5500">
                <a:solidFill>
                  <a:schemeClr val="dk1"/>
                </a:solidFill>
              </a:rPr>
              <a:t>🎉</a:t>
            </a:r>
            <a:endParaRPr b="1" sz="5500">
              <a:solidFill>
                <a:schemeClr val="dk1"/>
              </a:solidFill>
            </a:endParaRPr>
          </a:p>
        </p:txBody>
      </p:sp>
      <p:pic>
        <p:nvPicPr>
          <p:cNvPr id="135" name="Google Shape;135;p16"/>
          <p:cNvPicPr preferRelativeResize="0"/>
          <p:nvPr/>
        </p:nvPicPr>
        <p:blipFill>
          <a:blip r:embed="rId3">
            <a:alphaModFix/>
          </a:blip>
          <a:stretch>
            <a:fillRect/>
          </a:stretch>
        </p:blipFill>
        <p:spPr>
          <a:xfrm>
            <a:off x="1695675" y="2545775"/>
            <a:ext cx="8800651" cy="341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7"/>
          <p:cNvPicPr preferRelativeResize="0"/>
          <p:nvPr/>
        </p:nvPicPr>
        <p:blipFill>
          <a:blip r:embed="rId3">
            <a:alphaModFix/>
          </a:blip>
          <a:stretch>
            <a:fillRect/>
          </a:stretch>
        </p:blipFill>
        <p:spPr>
          <a:xfrm>
            <a:off x="0" y="2644929"/>
            <a:ext cx="12192000" cy="3211943"/>
          </a:xfrm>
          <a:prstGeom prst="rect">
            <a:avLst/>
          </a:prstGeom>
          <a:noFill/>
          <a:ln>
            <a:noFill/>
          </a:ln>
        </p:spPr>
      </p:pic>
      <p:sp>
        <p:nvSpPr>
          <p:cNvPr id="141" name="Google Shape;141;p17"/>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Identity-based Signing</a:t>
            </a:r>
            <a:endParaRPr/>
          </a:p>
        </p:txBody>
      </p:sp>
      <p:sp>
        <p:nvSpPr>
          <p:cNvPr id="142" name="Google Shape;142;p17"/>
          <p:cNvSpPr txBox="1"/>
          <p:nvPr/>
        </p:nvSpPr>
        <p:spPr>
          <a:xfrm>
            <a:off x="559900" y="960150"/>
            <a:ext cx="6922200" cy="1260300"/>
          </a:xfrm>
          <a:prstGeom prst="rect">
            <a:avLst/>
          </a:prstGeom>
          <a:noFill/>
          <a:ln>
            <a:noFill/>
          </a:ln>
        </p:spPr>
        <p:txBody>
          <a:bodyPr anchorCtr="0" anchor="ctr" bIns="45700" lIns="91425" spcFirstLastPara="1" rIns="91425" wrap="square" tIns="45700">
            <a:normAutofit fontScale="92500"/>
          </a:bodyPr>
          <a:lstStyle/>
          <a:p>
            <a:pPr indent="0" lvl="0" marL="457200" rtl="0" algn="ctr">
              <a:lnSpc>
                <a:spcPct val="90000"/>
              </a:lnSpc>
              <a:spcBef>
                <a:spcPts val="0"/>
              </a:spcBef>
              <a:spcAft>
                <a:spcPts val="0"/>
              </a:spcAft>
              <a:buNone/>
            </a:pPr>
            <a:r>
              <a:rPr b="1" lang="en-US" sz="5500">
                <a:solidFill>
                  <a:schemeClr val="dk1"/>
                </a:solidFill>
              </a:rPr>
              <a:t>🎉 Release - v1.0  🎉</a:t>
            </a:r>
            <a:endParaRPr b="1" sz="55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KNEU_2024">
      <a:dk1>
        <a:srgbClr val="000000"/>
      </a:dk1>
      <a:lt1>
        <a:srgbClr val="FFFFFF"/>
      </a:lt1>
      <a:dk2>
        <a:srgbClr val="4B3B71"/>
      </a:dk2>
      <a:lt2>
        <a:srgbClr val="EAE9E8"/>
      </a:lt2>
      <a:accent1>
        <a:srgbClr val="59BBEA"/>
      </a:accent1>
      <a:accent2>
        <a:srgbClr val="53759D"/>
      </a:accent2>
      <a:accent3>
        <a:srgbClr val="59BF92"/>
      </a:accent3>
      <a:accent4>
        <a:srgbClr val="F04F50"/>
      </a:accent4>
      <a:accent5>
        <a:srgbClr val="BF1F4C"/>
      </a:accent5>
      <a:accent6>
        <a:srgbClr val="302753"/>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